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56" r:id="rId3"/>
    <p:sldId id="257" r:id="rId4"/>
    <p:sldId id="264" r:id="rId5"/>
    <p:sldId id="265" r:id="rId6"/>
    <p:sldId id="272" r:id="rId7"/>
    <p:sldId id="273" r:id="rId8"/>
    <p:sldId id="274" r:id="rId9"/>
    <p:sldId id="275" r:id="rId10"/>
    <p:sldId id="276" r:id="rId11"/>
    <p:sldId id="277" r:id="rId13"/>
    <p:sldId id="278" r:id="rId14"/>
    <p:sldId id="279" r:id="rId15"/>
    <p:sldId id="280" r:id="rId16"/>
    <p:sldId id="259" r:id="rId17"/>
    <p:sldId id="260" r:id="rId18"/>
    <p:sldId id="261" r:id="rId19"/>
    <p:sldId id="262" r:id="rId20"/>
    <p:sldId id="26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3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notesMaster" Target="notesMasters/notesMaster1.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A1B828-9C09-4318-8011-FD3927475AC8}"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1C0070-F4D6-4150-AC5E-2D4761AC3E9F}"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81A1B828-9C09-4318-8011-FD3927475AC8}"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1C0070-F4D6-4150-AC5E-2D4761AC3E9F}"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81A1B828-9C09-4318-8011-FD3927475AC8}"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1C0070-F4D6-4150-AC5E-2D4761AC3E9F}"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81A1B828-9C09-4318-8011-FD3927475AC8}"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1C0070-F4D6-4150-AC5E-2D4761AC3E9F}"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81A1B828-9C09-4318-8011-FD3927475AC8}"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1C0070-F4D6-4150-AC5E-2D4761AC3E9F}"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81A1B828-9C09-4318-8011-FD3927475AC8}"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1C0070-F4D6-4150-AC5E-2D4761AC3E9F}"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81A1B828-9C09-4318-8011-FD3927475AC8}"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1C0070-F4D6-4150-AC5E-2D4761AC3E9F}"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A1B828-9C09-4318-8011-FD3927475AC8}"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1C0070-F4D6-4150-AC5E-2D4761AC3E9F}"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A1B828-9C09-4318-8011-FD3927475AC8}"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1C0070-F4D6-4150-AC5E-2D4761AC3E9F}"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81A1B828-9C09-4318-8011-FD3927475AC8}"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1C0070-F4D6-4150-AC5E-2D4761AC3E9F}"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81A1B828-9C09-4318-8011-FD3927475AC8}"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1C0070-F4D6-4150-AC5E-2D4761AC3E9F}"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A1B828-9C09-4318-8011-FD3927475AC8}" type="datetimeFigureOut">
              <a:rPr lang="en-US" smtClean="0"/>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1C0070-F4D6-4150-AC5E-2D4761AC3E9F}"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380" y="438785"/>
            <a:ext cx="7997825" cy="2880360"/>
          </a:xfrm>
        </p:spPr>
        <p:txBody>
          <a:bodyPr>
            <a:normAutofit fontScale="90000"/>
          </a:bodyPr>
          <a:lstStyle/>
          <a:p>
            <a:r>
              <a:rPr lang="en-US" altLang="zh-CN" b="1" dirty="0"/>
              <a:t>FAKTOR PREDISPOSISI DENGAN ANEMIA PADA IBU HAMIL TRIMESTER II DAN III DI PUSKESMAS KECAMATAN MAKASAR</a:t>
            </a:r>
            <a:endParaRPr lang="en-US" dirty="0"/>
          </a:p>
        </p:txBody>
      </p:sp>
      <p:sp>
        <p:nvSpPr>
          <p:cNvPr id="4" name="Subtitle 3"/>
          <p:cNvSpPr/>
          <p:nvPr>
            <p:ph type="subTitle" idx="1"/>
          </p:nvPr>
        </p:nvSpPr>
        <p:spPr>
          <a:xfrm>
            <a:off x="1371600" y="3886200"/>
            <a:ext cx="6708140" cy="2277110"/>
          </a:xfrm>
        </p:spPr>
        <p:txBody>
          <a:bodyPr>
            <a:normAutofit fontScale="90000"/>
          </a:bodyPr>
          <a:p>
            <a:r>
              <a:rPr lang="en-US" b="1"/>
              <a:t>Gusti Kumala Dewi, SKM., MARS</a:t>
            </a:r>
            <a:endParaRPr lang="en-US" b="1"/>
          </a:p>
          <a:p>
            <a:r>
              <a:rPr lang="en-US" b="1"/>
              <a:t>Prodi Gizi</a:t>
            </a:r>
            <a:endParaRPr lang="en-US" b="1"/>
          </a:p>
          <a:p>
            <a:r>
              <a:rPr lang="en-US" b="1"/>
              <a:t>Fakultas Ilmu Kesehatan dan Teknologi</a:t>
            </a:r>
            <a:endParaRPr lang="en-US" b="1"/>
          </a:p>
          <a:p>
            <a:r>
              <a:rPr lang="en-US" b="1"/>
              <a:t>Universitas Binawan, 2022</a:t>
            </a:r>
            <a:endParaRPr lang="en-US" b="1"/>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a:bodyPr>
          <a:p>
            <a:r>
              <a:rPr lang="en-US" b="1"/>
              <a:t>METODE PENELITIAN</a:t>
            </a:r>
            <a:endParaRPr lang="en-US" sz="4000" b="1"/>
          </a:p>
        </p:txBody>
      </p:sp>
      <p:sp>
        <p:nvSpPr>
          <p:cNvPr id="3" name="Content Placeholder 2"/>
          <p:cNvSpPr>
            <a:spLocks noGrp="1"/>
          </p:cNvSpPr>
          <p:nvPr>
            <p:ph idx="1"/>
          </p:nvPr>
        </p:nvSpPr>
        <p:spPr/>
        <p:txBody>
          <a:bodyPr>
            <a:normAutofit lnSpcReduction="20000"/>
          </a:bodyPr>
          <a:p>
            <a:pPr marL="514350" indent="-514350">
              <a:buFont typeface="+mj-lt"/>
              <a:buAutoNum type="alphaUcPeriod"/>
            </a:pPr>
            <a:r>
              <a:rPr lang="en-US" sz="2400" b="1"/>
              <a:t>Desain Penelitian, Waktu, dan Tempat</a:t>
            </a:r>
            <a:endParaRPr lang="en-US" sz="2400" b="1"/>
          </a:p>
          <a:p>
            <a:pPr marL="536575" indent="0" algn="just">
              <a:buFont typeface="+mj-lt"/>
              <a:buNone/>
            </a:pPr>
            <a:r>
              <a:rPr lang="en-US" sz="2400"/>
              <a:t>Penelitian ini merupakan penelitian deskriptif dengan desain cross sectional merupakan pengumpulan data dalam waktu yang bersamaan untuk mengetahui variabel independent dan variabel dependen yang diteliti. Dilaksanakan di Puskesmas Kecamatan Makasar Jakarta Timur pada bulan Februari-Mei 2022. </a:t>
            </a:r>
            <a:endParaRPr lang="en-US" sz="2400"/>
          </a:p>
          <a:p>
            <a:pPr marL="550545" indent="-456565" algn="just">
              <a:buFont typeface="+mj-lt"/>
              <a:buAutoNum type="alphaUcPeriod" startAt="2"/>
            </a:pPr>
            <a:r>
              <a:rPr lang="en-US" sz="2400" b="1"/>
              <a:t>Populasi dan Sampel Penelitian</a:t>
            </a:r>
            <a:endParaRPr lang="en-US" sz="2400" b="1"/>
          </a:p>
          <a:p>
            <a:pPr marL="565150" indent="0" algn="just">
              <a:buFont typeface="+mj-lt"/>
              <a:buNone/>
            </a:pPr>
            <a:r>
              <a:rPr lang="en-US" sz="2400" b="1" u="sng"/>
              <a:t>Populasi</a:t>
            </a:r>
            <a:endParaRPr lang="en-US" sz="2400" b="1" u="sng"/>
          </a:p>
          <a:p>
            <a:pPr marL="565150" indent="0" algn="just">
              <a:buFont typeface="+mj-lt"/>
              <a:buNone/>
            </a:pPr>
            <a:r>
              <a:rPr lang="en-US" sz="2400"/>
              <a:t>Populasi adalah ibu hamil anemia di Puskesmas Kecamatan Makasar Jakarta Timur dengan jumlah 202 orang ibu hamil tersebut dijadikan sebagai subjek penelitian.</a:t>
            </a:r>
            <a:endParaRPr lang="en-US" sz="2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274955"/>
            <a:ext cx="8230235" cy="842645"/>
          </a:xfrm>
        </p:spPr>
        <p:txBody>
          <a:bodyPr/>
          <a:p>
            <a:pPr algn="l"/>
            <a:r>
              <a:rPr lang="en-US" b="1"/>
              <a:t>Lanjutan.....</a:t>
            </a:r>
            <a:endParaRPr lang="en-US" b="1"/>
          </a:p>
        </p:txBody>
      </p:sp>
      <p:sp>
        <p:nvSpPr>
          <p:cNvPr id="3" name="Content Placeholder 2"/>
          <p:cNvSpPr>
            <a:spLocks noGrp="1"/>
          </p:cNvSpPr>
          <p:nvPr>
            <p:ph idx="1"/>
          </p:nvPr>
        </p:nvSpPr>
        <p:spPr>
          <a:xfrm>
            <a:off x="457200" y="1219200"/>
            <a:ext cx="8232140" cy="5327650"/>
          </a:xfrm>
        </p:spPr>
        <p:txBody>
          <a:bodyPr>
            <a:normAutofit/>
          </a:bodyPr>
          <a:p>
            <a:pPr marL="457200" indent="-457200" algn="just">
              <a:lnSpc>
                <a:spcPct val="100000"/>
              </a:lnSpc>
              <a:spcBef>
                <a:spcPts val="20"/>
              </a:spcBef>
              <a:spcAft>
                <a:spcPts val="0"/>
              </a:spcAft>
              <a:buFont typeface="+mj-lt"/>
              <a:buAutoNum type="alphaUcPeriod"/>
            </a:pPr>
            <a:r>
              <a:rPr lang="en-US" sz="2400" b="1"/>
              <a:t>Teknik pengambilan sampel non-random sampling.</a:t>
            </a:r>
            <a:endParaRPr lang="en-US" sz="2400" b="1" u="sng"/>
          </a:p>
          <a:p>
            <a:pPr marL="457200" indent="-457200" algn="just">
              <a:lnSpc>
                <a:spcPct val="100000"/>
              </a:lnSpc>
              <a:spcBef>
                <a:spcPts val="20"/>
              </a:spcBef>
              <a:spcAft>
                <a:spcPts val="0"/>
              </a:spcAft>
              <a:buFont typeface="+mj-lt"/>
              <a:buAutoNum type="alphaUcPeriod"/>
            </a:pPr>
            <a:r>
              <a:rPr lang="en-US" sz="2400" b="1" u="sng"/>
              <a:t>Sampel Penelitian</a:t>
            </a:r>
            <a:endParaRPr lang="en-US" sz="2400" u="sng"/>
          </a:p>
          <a:p>
            <a:pPr marL="457200" indent="0" algn="just">
              <a:lnSpc>
                <a:spcPct val="100000"/>
              </a:lnSpc>
              <a:spcBef>
                <a:spcPts val="20"/>
              </a:spcBef>
              <a:spcAft>
                <a:spcPts val="0"/>
              </a:spcAft>
              <a:buNone/>
            </a:pPr>
            <a:r>
              <a:rPr lang="en-US" sz="2400"/>
              <a:t>Subjek penelitian peneliti memenuhi kriteria inklusi dan eksklusi. </a:t>
            </a:r>
            <a:endParaRPr lang="en-US" sz="2400"/>
          </a:p>
          <a:p>
            <a:pPr marL="875030" indent="-401955" algn="just">
              <a:lnSpc>
                <a:spcPct val="100000"/>
              </a:lnSpc>
              <a:spcBef>
                <a:spcPts val="20"/>
              </a:spcBef>
              <a:spcAft>
                <a:spcPts val="0"/>
              </a:spcAft>
              <a:buFont typeface="+mj-lt"/>
              <a:buAutoNum type="alphaLcParenR"/>
            </a:pPr>
            <a:r>
              <a:rPr lang="en-US" sz="2400" u="sng"/>
              <a:t>Kriteria inklusi:</a:t>
            </a:r>
            <a:endParaRPr lang="en-US" sz="2400" u="sng"/>
          </a:p>
          <a:p>
            <a:pPr marL="1148715" indent="-273050" algn="just">
              <a:lnSpc>
                <a:spcPct val="100000"/>
              </a:lnSpc>
              <a:spcBef>
                <a:spcPts val="20"/>
              </a:spcBef>
              <a:spcAft>
                <a:spcPts val="0"/>
              </a:spcAft>
              <a:buFont typeface="+mj-lt"/>
              <a:buAutoNum type="arabicPeriod"/>
            </a:pPr>
            <a:r>
              <a:rPr lang="en-US" sz="2400"/>
              <a:t>Ibu hamil </a:t>
            </a:r>
            <a:endParaRPr lang="en-US" sz="2400"/>
          </a:p>
          <a:p>
            <a:pPr marL="1148715" indent="-273050" algn="just">
              <a:lnSpc>
                <a:spcPct val="100000"/>
              </a:lnSpc>
              <a:spcBef>
                <a:spcPts val="20"/>
              </a:spcBef>
              <a:spcAft>
                <a:spcPts val="0"/>
              </a:spcAft>
              <a:buFont typeface="+mj-lt"/>
              <a:buAutoNum type="arabicPeriod"/>
            </a:pPr>
            <a:r>
              <a:rPr lang="en-US" sz="2400"/>
              <a:t>Ibu hamil bersedia menjadi subjek penelitian</a:t>
            </a:r>
            <a:endParaRPr lang="en-US" sz="2400"/>
          </a:p>
          <a:p>
            <a:pPr marL="1148715" indent="-273050" algn="just">
              <a:lnSpc>
                <a:spcPct val="100000"/>
              </a:lnSpc>
              <a:spcBef>
                <a:spcPts val="20"/>
              </a:spcBef>
              <a:spcAft>
                <a:spcPts val="0"/>
              </a:spcAft>
              <a:buFont typeface="+mj-lt"/>
              <a:buAutoNum type="arabicPeriod"/>
            </a:pPr>
            <a:r>
              <a:rPr lang="en-US" sz="2400"/>
              <a:t>Ibu hamil kooperatif</a:t>
            </a:r>
            <a:endParaRPr lang="en-US" sz="2400"/>
          </a:p>
          <a:p>
            <a:pPr marL="1148715" indent="-273050" algn="just">
              <a:lnSpc>
                <a:spcPct val="100000"/>
              </a:lnSpc>
              <a:spcBef>
                <a:spcPts val="20"/>
              </a:spcBef>
              <a:spcAft>
                <a:spcPts val="0"/>
              </a:spcAft>
              <a:buFont typeface="+mj-lt"/>
              <a:buAutoNum type="arabicPeriod"/>
            </a:pPr>
            <a:r>
              <a:rPr lang="en-US" sz="2400"/>
              <a:t>Ibu hamil sekitar wilayah kerja Puskesmas Makasar</a:t>
            </a:r>
            <a:endParaRPr lang="en-US" sz="2400"/>
          </a:p>
          <a:p>
            <a:pPr marL="903605" indent="-445770" algn="just">
              <a:lnSpc>
                <a:spcPct val="100000"/>
              </a:lnSpc>
              <a:spcBef>
                <a:spcPts val="20"/>
              </a:spcBef>
              <a:spcAft>
                <a:spcPts val="0"/>
              </a:spcAft>
              <a:buFont typeface="+mj-lt"/>
              <a:buAutoNum type="alphaLcParenR" startAt="2"/>
            </a:pPr>
            <a:r>
              <a:rPr lang="en-US" sz="2400"/>
              <a:t>Kriteria ekslusi:</a:t>
            </a:r>
            <a:endParaRPr lang="en-US" sz="2400"/>
          </a:p>
          <a:p>
            <a:pPr marL="1163320" indent="-273050" algn="just">
              <a:lnSpc>
                <a:spcPct val="100000"/>
              </a:lnSpc>
              <a:spcBef>
                <a:spcPts val="20"/>
              </a:spcBef>
              <a:spcAft>
                <a:spcPts val="0"/>
              </a:spcAft>
              <a:buFont typeface="+mj-lt"/>
              <a:buAutoNum type="arabicPeriod"/>
            </a:pPr>
            <a:r>
              <a:rPr lang="en-US" sz="2400"/>
              <a:t>Ibu hamil memiliki penyakit tertentu, (hemophilia, trombofilia, trombositopenia, talasemia) sebelum atau selama kehamilan</a:t>
            </a:r>
            <a:endParaRPr lang="en-US" sz="2400"/>
          </a:p>
          <a:p>
            <a:pPr marL="1163320" indent="-273050" algn="just">
              <a:lnSpc>
                <a:spcPct val="100000"/>
              </a:lnSpc>
              <a:spcBef>
                <a:spcPts val="20"/>
              </a:spcBef>
              <a:spcAft>
                <a:spcPts val="0"/>
              </a:spcAft>
              <a:buFont typeface="+mj-lt"/>
              <a:buAutoNum type="arabicPeriod"/>
            </a:pPr>
            <a:r>
              <a:rPr lang="en-US" sz="2400"/>
              <a:t>Ibu hamil tidak bersedia menjadi subjek penelitian</a:t>
            </a:r>
            <a:endParaRPr lang="en-US" sz="2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274955"/>
            <a:ext cx="8166735" cy="827405"/>
          </a:xfrm>
        </p:spPr>
        <p:txBody>
          <a:bodyPr/>
          <a:p>
            <a:r>
              <a:rPr lang="en-US" b="1"/>
              <a:t>BESAR SAMPEL</a:t>
            </a:r>
            <a:endParaRPr lang="en-US" b="1"/>
          </a:p>
        </p:txBody>
      </p:sp>
      <p:sp>
        <p:nvSpPr>
          <p:cNvPr id="3" name="Content Placeholder 2"/>
          <p:cNvSpPr>
            <a:spLocks noGrp="1"/>
          </p:cNvSpPr>
          <p:nvPr>
            <p:ph idx="1"/>
          </p:nvPr>
        </p:nvSpPr>
        <p:spPr>
          <a:xfrm>
            <a:off x="426085" y="1165860"/>
            <a:ext cx="8466455" cy="5327650"/>
          </a:xfrm>
        </p:spPr>
        <p:txBody>
          <a:bodyPr>
            <a:normAutofit lnSpcReduction="10000"/>
          </a:bodyPr>
          <a:p>
            <a:pPr algn="just"/>
            <a:r>
              <a:rPr lang="en-US" sz="2000"/>
              <a:t>Jumlah minimum dihitung dengan menggunakan rumus Slovin berikut:</a:t>
            </a:r>
            <a:endParaRPr lang="en-US" sz="2000"/>
          </a:p>
          <a:p>
            <a:pPr algn="just"/>
            <a:endParaRPr lang="en-US" sz="2000"/>
          </a:p>
          <a:p>
            <a:pPr algn="just"/>
            <a:endParaRPr lang="en-US" sz="2000"/>
          </a:p>
          <a:p>
            <a:pPr marL="0" indent="0" algn="just">
              <a:buNone/>
            </a:pPr>
            <a:endParaRPr lang="en-US" sz="2000"/>
          </a:p>
          <a:p>
            <a:pPr algn="just"/>
            <a:endParaRPr lang="en-US" sz="2000"/>
          </a:p>
          <a:p>
            <a:pPr algn="just"/>
            <a:endParaRPr lang="en-US" sz="2000"/>
          </a:p>
          <a:p>
            <a:pPr algn="just"/>
            <a:endParaRPr lang="en-US" sz="2000"/>
          </a:p>
          <a:p>
            <a:pPr algn="just"/>
            <a:endParaRPr lang="en-US" sz="2000"/>
          </a:p>
          <a:p>
            <a:pPr algn="just"/>
            <a:endParaRPr lang="en-US" sz="2000"/>
          </a:p>
          <a:p>
            <a:pPr algn="just"/>
            <a:endParaRPr lang="en-US" sz="2000"/>
          </a:p>
          <a:p>
            <a:pPr marL="373380" indent="0" algn="just">
              <a:buNone/>
            </a:pPr>
            <a:endParaRPr lang="en-US" sz="1600"/>
          </a:p>
          <a:p>
            <a:pPr marL="373380" indent="0" algn="just">
              <a:buNone/>
            </a:pPr>
            <a:endParaRPr lang="en-US" sz="1600"/>
          </a:p>
          <a:p>
            <a:pPr marL="373380" indent="0" algn="just">
              <a:buNone/>
            </a:pPr>
            <a:r>
              <a:rPr lang="en-US" sz="1600"/>
              <a:t>Keterangan:</a:t>
            </a:r>
            <a:endParaRPr lang="en-US" sz="1600"/>
          </a:p>
          <a:p>
            <a:pPr marL="387350" indent="0" algn="just">
              <a:buNone/>
            </a:pPr>
            <a:r>
              <a:rPr lang="en-US" sz="1600"/>
              <a:t>N = populasi kejadian anemia pada ibu hamil = 202 orang</a:t>
            </a:r>
            <a:endParaRPr lang="en-US" sz="1600"/>
          </a:p>
          <a:p>
            <a:pPr marL="387350" indent="0" algn="just">
              <a:buNone/>
            </a:pPr>
            <a:r>
              <a:rPr lang="en-US" sz="1600"/>
              <a:t>e = error margin (10%)</a:t>
            </a:r>
            <a:endParaRPr lang="en-US" sz="1600"/>
          </a:p>
          <a:p>
            <a:pPr marL="387350" indent="0" algn="just">
              <a:buNone/>
            </a:pPr>
            <a:r>
              <a:rPr lang="en-US" sz="1600"/>
              <a:t>n = jumlah sampel</a:t>
            </a:r>
            <a:endParaRPr lang="en-US" sz="1600"/>
          </a:p>
        </p:txBody>
      </p:sp>
      <p:pic>
        <p:nvPicPr>
          <p:cNvPr id="4" name="Picture 3"/>
          <p:cNvPicPr>
            <a:picLocks noChangeAspect="1"/>
          </p:cNvPicPr>
          <p:nvPr/>
        </p:nvPicPr>
        <p:blipFill>
          <a:blip r:embed="rId1"/>
          <a:srcRect l="44479" t="39267" r="38750" b="34000"/>
          <a:stretch>
            <a:fillRect/>
          </a:stretch>
        </p:blipFill>
        <p:spPr>
          <a:xfrm>
            <a:off x="838200" y="1752600"/>
            <a:ext cx="3181350" cy="3169285"/>
          </a:xfrm>
          <a:prstGeom prst="rect">
            <a:avLst/>
          </a:prstGeom>
        </p:spPr>
      </p:pic>
      <p:sp>
        <p:nvSpPr>
          <p:cNvPr id="5" name="Text Box 4"/>
          <p:cNvSpPr txBox="1"/>
          <p:nvPr/>
        </p:nvSpPr>
        <p:spPr>
          <a:xfrm>
            <a:off x="4312920" y="2143760"/>
            <a:ext cx="4248785" cy="2030095"/>
          </a:xfrm>
          <a:prstGeom prst="rect">
            <a:avLst/>
          </a:prstGeom>
          <a:noFill/>
        </p:spPr>
        <p:txBody>
          <a:bodyPr wrap="square" rtlCol="0">
            <a:spAutoFit/>
          </a:bodyPr>
          <a:p>
            <a:pPr algn="ctr"/>
            <a:r>
              <a:rPr lang="en-US" b="1"/>
              <a:t>Dari perhitungan tersebut, didapatkan bahwa jumlah besar sampel sebanyak 67 responden. </a:t>
            </a:r>
            <a:endParaRPr lang="en-US" b="1"/>
          </a:p>
          <a:p>
            <a:pPr algn="ctr"/>
            <a:endParaRPr lang="en-US" b="1"/>
          </a:p>
          <a:p>
            <a:pPr algn="ctr"/>
            <a:r>
              <a:rPr lang="en-US" b="1"/>
              <a:t>Jadi, total sampel yang dibutuhkan sebanyak 67 responden yang berada di Puskesmas Kecamatan Makasar.</a:t>
            </a:r>
            <a:endParaRPr lang="en-US" b="1"/>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503238"/>
            <a:ext cx="8229600" cy="1143000"/>
          </a:xfrm>
        </p:spPr>
        <p:txBody>
          <a:bodyPr/>
          <a:p>
            <a:r>
              <a:rPr lang="en-US" b="1"/>
              <a:t>INSTRUMEN PENELITIAN</a:t>
            </a:r>
            <a:endParaRPr lang="en-US" b="1"/>
          </a:p>
        </p:txBody>
      </p:sp>
      <p:sp>
        <p:nvSpPr>
          <p:cNvPr id="3" name="Content Placeholder 2"/>
          <p:cNvSpPr>
            <a:spLocks noGrp="1"/>
          </p:cNvSpPr>
          <p:nvPr>
            <p:ph idx="1"/>
          </p:nvPr>
        </p:nvSpPr>
        <p:spPr/>
        <p:txBody>
          <a:bodyPr anchor="ctr" anchorCtr="0"/>
          <a:p>
            <a:pPr marL="0" indent="0" algn="ctr">
              <a:buNone/>
            </a:pPr>
            <a:r>
              <a:rPr lang="en-US" sz="2800"/>
              <a:t>Instrumen peneliti berupa wawancara dan kuesioner terdiri atas karakteristik subjek penelitian (umur, inisial nama ibu hamil, pendidikan, pekerjaan), pengetahuan tentang anemia, paritas, status gizi/LILA, dan kepatuhan konsumsi tablet tambah darah.</a:t>
            </a:r>
            <a:endParaRPr lang="en-US" sz="28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Analisis</a:t>
            </a:r>
            <a:r>
              <a:rPr lang="en-US" dirty="0" smtClean="0"/>
              <a:t> </a:t>
            </a:r>
            <a:r>
              <a:rPr lang="en-US" dirty="0" err="1" smtClean="0"/>
              <a:t>Univariat</a:t>
            </a:r>
            <a:endParaRPr lang="en-US" dirty="0"/>
          </a:p>
        </p:txBody>
      </p:sp>
      <p:sp>
        <p:nvSpPr>
          <p:cNvPr id="4" name="Persegi Panjang 1"/>
          <p:cNvSpPr>
            <a:spLocks noGrp="1"/>
          </p:cNvSpPr>
          <p:nvPr>
            <p:ph idx="1"/>
          </p:nvPr>
        </p:nvSpPr>
        <p:spPr>
          <a:xfrm>
            <a:off x="5029200" y="1600201"/>
            <a:ext cx="3886200" cy="4800599"/>
          </a:xfrm>
          <a:prstGeom prst="rect">
            <a:avLst/>
          </a:prstGeom>
          <a:noFill/>
          <a:ln w="38100">
            <a:solidFill>
              <a:srgbClr val="9A6326"/>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pPr marL="0" indent="0" algn="just">
              <a:buNone/>
              <a:defRPr/>
            </a:pPr>
            <a:r>
              <a:rPr lang="en-US" sz="2200" dirty="0" err="1" smtClean="0">
                <a:solidFill>
                  <a:schemeClr val="tx1"/>
                </a:solidFill>
                <a:latin typeface="Times New Roman" panose="02020603050405020304" pitchFamily="18" charset="0"/>
                <a:cs typeface="Times New Roman" panose="02020603050405020304" pitchFamily="18" charset="0"/>
              </a:rPr>
              <a:t>Tabel</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a:solidFill>
                  <a:schemeClr val="tx1"/>
                </a:solidFill>
                <a:latin typeface="Times New Roman" panose="02020603050405020304" pitchFamily="18" charset="0"/>
                <a:cs typeface="Times New Roman" panose="02020603050405020304" pitchFamily="18" charset="0"/>
              </a:rPr>
              <a:t>1 </a:t>
            </a:r>
            <a:r>
              <a:rPr lang="en-US" sz="2200" dirty="0" err="1">
                <a:solidFill>
                  <a:schemeClr val="tx1"/>
                </a:solidFill>
                <a:latin typeface="Times New Roman" panose="02020603050405020304" pitchFamily="18" charset="0"/>
                <a:cs typeface="Times New Roman" panose="02020603050405020304" pitchFamily="18" charset="0"/>
              </a:rPr>
              <a:t>menunjukkan</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bahwa</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sebagian</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besar</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subjek</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penelitian</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pada</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kelompok</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smtClean="0">
                <a:solidFill>
                  <a:schemeClr val="tx1"/>
                </a:solidFill>
                <a:latin typeface="Times New Roman" panose="02020603050405020304" pitchFamily="18" charset="0"/>
                <a:cs typeface="Times New Roman" panose="02020603050405020304" pitchFamily="18" charset="0"/>
              </a:rPr>
              <a:t>anemia </a:t>
            </a:r>
            <a:r>
              <a:rPr lang="en-US" sz="2200" dirty="0" err="1" smtClean="0">
                <a:solidFill>
                  <a:schemeClr val="tx1"/>
                </a:solidFill>
                <a:latin typeface="Times New Roman" panose="02020603050405020304" pitchFamily="18" charset="0"/>
                <a:cs typeface="Times New Roman" panose="02020603050405020304" pitchFamily="18" charset="0"/>
              </a:rPr>
              <a:t>dengan</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kategori</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mengalami</a:t>
            </a:r>
            <a:r>
              <a:rPr lang="en-US" sz="2200" dirty="0" smtClean="0">
                <a:solidFill>
                  <a:schemeClr val="tx1"/>
                </a:solidFill>
                <a:latin typeface="Times New Roman" panose="02020603050405020304" pitchFamily="18" charset="0"/>
                <a:cs typeface="Times New Roman" panose="02020603050405020304" pitchFamily="18" charset="0"/>
              </a:rPr>
              <a:t> anemia </a:t>
            </a:r>
            <a:r>
              <a:rPr lang="en-US" sz="2200" dirty="0" err="1" smtClean="0">
                <a:solidFill>
                  <a:schemeClr val="tx1"/>
                </a:solidFill>
                <a:latin typeface="Times New Roman" panose="02020603050405020304" pitchFamily="18" charset="0"/>
                <a:cs typeface="Times New Roman" panose="02020603050405020304" pitchFamily="18" charset="0"/>
              </a:rPr>
              <a:t>sebanyak</a:t>
            </a:r>
            <a:r>
              <a:rPr lang="en-US" sz="2200" dirty="0" smtClean="0">
                <a:solidFill>
                  <a:schemeClr val="tx1"/>
                </a:solidFill>
                <a:latin typeface="Times New Roman" panose="02020603050405020304" pitchFamily="18" charset="0"/>
                <a:cs typeface="Times New Roman" panose="02020603050405020304" pitchFamily="18" charset="0"/>
              </a:rPr>
              <a:t> 63 orang (94%), </a:t>
            </a:r>
            <a:r>
              <a:rPr lang="en-US" sz="2200" dirty="0" err="1" smtClean="0">
                <a:solidFill>
                  <a:schemeClr val="tx1"/>
                </a:solidFill>
                <a:latin typeface="Times New Roman" panose="02020603050405020304" pitchFamily="18" charset="0"/>
                <a:cs typeface="Times New Roman" panose="02020603050405020304" pitchFamily="18" charset="0"/>
              </a:rPr>
              <a:t>usia</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dengan</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kategori</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rendah</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sebanyak</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smtClean="0">
                <a:solidFill>
                  <a:schemeClr val="tx1"/>
                </a:solidFill>
                <a:latin typeface="Times New Roman" panose="02020603050405020304" pitchFamily="18" charset="0"/>
                <a:cs typeface="Times New Roman" panose="02020603050405020304" pitchFamily="18" charset="0"/>
              </a:rPr>
              <a:t>56 orang (</a:t>
            </a:r>
            <a:r>
              <a:rPr lang="en-US" sz="2200" dirty="0" smtClean="0">
                <a:solidFill>
                  <a:schemeClr val="tx1"/>
                </a:solidFill>
                <a:latin typeface="Times New Roman" panose="02020603050405020304" pitchFamily="18" charset="0"/>
                <a:cs typeface="Times New Roman" panose="02020603050405020304" pitchFamily="18" charset="0"/>
              </a:rPr>
              <a:t>83,6</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pendidikan</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dengan</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kategori</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rendah</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sebanyak</a:t>
            </a:r>
            <a:r>
              <a:rPr lang="en-US" sz="2200" dirty="0" smtClean="0">
                <a:solidFill>
                  <a:schemeClr val="tx1"/>
                </a:solidFill>
                <a:latin typeface="Times New Roman" panose="02020603050405020304" pitchFamily="18" charset="0"/>
                <a:cs typeface="Times New Roman" panose="02020603050405020304" pitchFamily="18" charset="0"/>
              </a:rPr>
              <a:t> 61 orang (</a:t>
            </a:r>
            <a:r>
              <a:rPr lang="en-US" sz="2200" dirty="0" smtClean="0">
                <a:solidFill>
                  <a:schemeClr val="tx1"/>
                </a:solidFill>
                <a:latin typeface="Times New Roman" panose="02020603050405020304" pitchFamily="18" charset="0"/>
                <a:cs typeface="Times New Roman" panose="02020603050405020304" pitchFamily="18" charset="0"/>
              </a:rPr>
              <a:t>91,6</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pekerjaan</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dengan</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kategori</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tidak</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bekerja</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sebanyak</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a:solidFill>
                  <a:schemeClr val="tx1"/>
                </a:solidFill>
                <a:latin typeface="Times New Roman" panose="02020603050405020304" pitchFamily="18" charset="0"/>
                <a:cs typeface="Times New Roman" panose="02020603050405020304" pitchFamily="18" charset="0"/>
              </a:rPr>
              <a:t>6</a:t>
            </a:r>
            <a:r>
              <a:rPr lang="en-US" sz="2200" dirty="0" smtClean="0">
                <a:solidFill>
                  <a:schemeClr val="tx1"/>
                </a:solidFill>
                <a:latin typeface="Times New Roman" panose="02020603050405020304" pitchFamily="18" charset="0"/>
                <a:cs typeface="Times New Roman" panose="02020603050405020304" pitchFamily="18" charset="0"/>
              </a:rPr>
              <a:t>1 </a:t>
            </a:r>
            <a:r>
              <a:rPr lang="en-US" sz="2200" dirty="0">
                <a:solidFill>
                  <a:schemeClr val="tx1"/>
                </a:solidFill>
                <a:latin typeface="Times New Roman" panose="02020603050405020304" pitchFamily="18" charset="0"/>
                <a:cs typeface="Times New Roman" panose="02020603050405020304" pitchFamily="18" charset="0"/>
              </a:rPr>
              <a:t>orang </a:t>
            </a:r>
            <a:r>
              <a:rPr lang="en-US" sz="2200" dirty="0" smtClean="0">
                <a:solidFill>
                  <a:schemeClr val="tx1"/>
                </a:solidFill>
                <a:latin typeface="Times New Roman" panose="02020603050405020304" pitchFamily="18" charset="0"/>
                <a:cs typeface="Times New Roman" panose="02020603050405020304" pitchFamily="18" charset="0"/>
              </a:rPr>
              <a:t>(</a:t>
            </a:r>
            <a:r>
              <a:rPr lang="en-US" sz="2200" dirty="0" smtClean="0">
                <a:solidFill>
                  <a:schemeClr val="tx1"/>
                </a:solidFill>
                <a:latin typeface="Times New Roman" panose="02020603050405020304" pitchFamily="18" charset="0"/>
                <a:cs typeface="Times New Roman" panose="02020603050405020304" pitchFamily="18" charset="0"/>
              </a:rPr>
              <a:t>91,6</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pengetahuan</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dengan</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kategori</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rendah</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sebanyak</a:t>
            </a:r>
            <a:r>
              <a:rPr lang="en-US" sz="2200" dirty="0" smtClean="0">
                <a:solidFill>
                  <a:schemeClr val="tx1"/>
                </a:solidFill>
                <a:latin typeface="Times New Roman" panose="02020603050405020304" pitchFamily="18" charset="0"/>
                <a:cs typeface="Times New Roman" panose="02020603050405020304" pitchFamily="18" charset="0"/>
              </a:rPr>
              <a:t> 64 orang (95,5%), </a:t>
            </a:r>
            <a:r>
              <a:rPr lang="en-US" sz="2200" dirty="0" err="1" smtClean="0">
                <a:solidFill>
                  <a:schemeClr val="tx1"/>
                </a:solidFill>
                <a:latin typeface="Times New Roman" panose="02020603050405020304" pitchFamily="18" charset="0"/>
                <a:cs typeface="Times New Roman" panose="02020603050405020304" pitchFamily="18" charset="0"/>
              </a:rPr>
              <a:t>paritas</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dengan</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kategori</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smtClean="0">
                <a:solidFill>
                  <a:schemeClr val="tx1"/>
                </a:solidFill>
                <a:latin typeface="Times New Roman" panose="02020603050405020304" pitchFamily="18" charset="0"/>
                <a:cs typeface="Times New Roman" panose="02020603050405020304" pitchFamily="18" charset="0"/>
              </a:rPr>
              <a:t>≥</a:t>
            </a:r>
            <a:r>
              <a:rPr lang="en-US" sz="2200" dirty="0" smtClean="0">
                <a:solidFill>
                  <a:schemeClr val="tx1"/>
                </a:solidFill>
                <a:latin typeface="Times New Roman" panose="02020603050405020304" pitchFamily="18" charset="0"/>
                <a:cs typeface="Times New Roman" panose="02020603050405020304" pitchFamily="18" charset="0"/>
              </a:rPr>
              <a:t>3 </a:t>
            </a:r>
            <a:r>
              <a:rPr lang="en-US" sz="2200" dirty="0" err="1" smtClean="0">
                <a:solidFill>
                  <a:schemeClr val="tx1"/>
                </a:solidFill>
                <a:latin typeface="Times New Roman" panose="02020603050405020304" pitchFamily="18" charset="0"/>
                <a:cs typeface="Times New Roman" panose="02020603050405020304" pitchFamily="18" charset="0"/>
              </a:rPr>
              <a:t>anak</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sebanyak</a:t>
            </a:r>
            <a:r>
              <a:rPr lang="en-US" sz="2200" dirty="0" smtClean="0">
                <a:solidFill>
                  <a:schemeClr val="tx1"/>
                </a:solidFill>
                <a:latin typeface="Times New Roman" panose="02020603050405020304" pitchFamily="18" charset="0"/>
                <a:cs typeface="Times New Roman" panose="02020603050405020304" pitchFamily="18" charset="0"/>
              </a:rPr>
              <a:t> 61 (91%), status </a:t>
            </a:r>
            <a:r>
              <a:rPr lang="en-US" sz="2200" dirty="0" err="1" smtClean="0">
                <a:solidFill>
                  <a:schemeClr val="tx1"/>
                </a:solidFill>
                <a:latin typeface="Times New Roman" panose="02020603050405020304" pitchFamily="18" charset="0"/>
                <a:cs typeface="Times New Roman" panose="02020603050405020304" pitchFamily="18" charset="0"/>
              </a:rPr>
              <a:t>gizi</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dengan</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kategori</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smtClean="0">
                <a:solidFill>
                  <a:schemeClr val="tx1"/>
                </a:solidFill>
                <a:latin typeface="Times New Roman" panose="02020603050405020304" pitchFamily="18" charset="0"/>
                <a:cs typeface="Times New Roman" panose="02020603050405020304" pitchFamily="18" charset="0"/>
              </a:rPr>
              <a:t>≥23,5 cm </a:t>
            </a:r>
            <a:r>
              <a:rPr lang="en-US" sz="2200" dirty="0" err="1" smtClean="0">
                <a:solidFill>
                  <a:schemeClr val="tx1"/>
                </a:solidFill>
                <a:latin typeface="Times New Roman" panose="02020603050405020304" pitchFamily="18" charset="0"/>
                <a:cs typeface="Times New Roman" panose="02020603050405020304" pitchFamily="18" charset="0"/>
              </a:rPr>
              <a:t>sebanyak</a:t>
            </a:r>
            <a:r>
              <a:rPr lang="en-US" sz="2200" dirty="0" smtClean="0">
                <a:solidFill>
                  <a:schemeClr val="tx1"/>
                </a:solidFill>
                <a:latin typeface="Times New Roman" panose="02020603050405020304" pitchFamily="18" charset="0"/>
                <a:cs typeface="Times New Roman" panose="02020603050405020304" pitchFamily="18" charset="0"/>
              </a:rPr>
              <a:t> 35 orang (52,2%), </a:t>
            </a:r>
            <a:r>
              <a:rPr lang="en-US" sz="2200" dirty="0" err="1" smtClean="0">
                <a:solidFill>
                  <a:schemeClr val="tx1"/>
                </a:solidFill>
                <a:latin typeface="Times New Roman" panose="02020603050405020304" pitchFamily="18" charset="0"/>
                <a:cs typeface="Times New Roman" panose="02020603050405020304" pitchFamily="18" charset="0"/>
              </a:rPr>
              <a:t>dan</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konsumsi</a:t>
            </a:r>
            <a:r>
              <a:rPr lang="en-US" sz="2200" dirty="0" smtClean="0">
                <a:solidFill>
                  <a:schemeClr val="tx1"/>
                </a:solidFill>
                <a:latin typeface="Times New Roman" panose="02020603050405020304" pitchFamily="18" charset="0"/>
                <a:cs typeface="Times New Roman" panose="02020603050405020304" pitchFamily="18" charset="0"/>
              </a:rPr>
              <a:t> TTD </a:t>
            </a:r>
            <a:r>
              <a:rPr lang="en-US" sz="2200" dirty="0" err="1" smtClean="0">
                <a:solidFill>
                  <a:schemeClr val="tx1"/>
                </a:solidFill>
                <a:latin typeface="Times New Roman" panose="02020603050405020304" pitchFamily="18" charset="0"/>
                <a:cs typeface="Times New Roman" panose="02020603050405020304" pitchFamily="18" charset="0"/>
              </a:rPr>
              <a:t>dengan</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kategori</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tidak</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patuh</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sebanyak</a:t>
            </a:r>
            <a:r>
              <a:rPr lang="en-US" sz="2200" dirty="0" smtClean="0">
                <a:solidFill>
                  <a:schemeClr val="tx1"/>
                </a:solidFill>
                <a:latin typeface="Times New Roman" panose="02020603050405020304" pitchFamily="18" charset="0"/>
                <a:cs typeface="Times New Roman" panose="02020603050405020304" pitchFamily="18" charset="0"/>
              </a:rPr>
              <a:t> 57 orang (85,1%).</a:t>
            </a:r>
            <a:endParaRPr lang="en-US" sz="2200" dirty="0">
              <a:solidFill>
                <a:schemeClr val="tx1"/>
              </a:solidFill>
              <a:latin typeface="Times New Roman" panose="02020603050405020304" pitchFamily="18" charset="0"/>
              <a:cs typeface="Times New Roman" panose="02020603050405020304" pitchFamily="18" charset="0"/>
            </a:endParaRPr>
          </a:p>
        </p:txBody>
      </p:sp>
      <p:graphicFrame>
        <p:nvGraphicFramePr>
          <p:cNvPr id="6" name="Table 5"/>
          <p:cNvGraphicFramePr>
            <a:graphicFrameLocks noGrp="1"/>
          </p:cNvGraphicFramePr>
          <p:nvPr/>
        </p:nvGraphicFramePr>
        <p:xfrm>
          <a:off x="381000" y="1905000"/>
          <a:ext cx="4407535" cy="3327019"/>
        </p:xfrm>
        <a:graphic>
          <a:graphicData uri="http://schemas.openxmlformats.org/drawingml/2006/table">
            <a:tbl>
              <a:tblPr firstRow="1" firstCol="1" bandRow="1"/>
              <a:tblGrid>
                <a:gridCol w="1143000"/>
                <a:gridCol w="1554480"/>
                <a:gridCol w="514350"/>
                <a:gridCol w="1195705"/>
              </a:tblGrid>
              <a:tr h="0">
                <a:tc>
                  <a:txBody>
                    <a:bodyPr/>
                    <a:lstStyle/>
                    <a:p>
                      <a:pPr marL="0" marR="0" algn="l">
                        <a:lnSpc>
                          <a:spcPct val="107000"/>
                        </a:lnSpc>
                        <a:spcBef>
                          <a:spcPts val="0"/>
                        </a:spcBef>
                        <a:spcAft>
                          <a:spcPts val="0"/>
                        </a:spcAft>
                        <a:tabLst>
                          <a:tab pos="502920" algn="ctr"/>
                        </a:tabLst>
                      </a:pPr>
                      <a:r>
                        <a:rPr lang="zh-CN" sz="1200" b="1">
                          <a:effectLst/>
                          <a:latin typeface="等线"/>
                          <a:ea typeface="Times New Roman" panose="02020603050405020304"/>
                          <a:cs typeface="Times New Roman" panose="02020603050405020304"/>
                        </a:rPr>
                        <a:t>	Variabel</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zh-CN" sz="1200" b="1">
                          <a:effectLst/>
                          <a:latin typeface="等线"/>
                          <a:ea typeface="Times New Roman" panose="02020603050405020304"/>
                          <a:cs typeface="Times New Roman" panose="02020603050405020304"/>
                        </a:rPr>
                        <a:t>Kategori</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b="1">
                          <a:effectLst/>
                          <a:latin typeface="Times New Roman" panose="02020603050405020304"/>
                          <a:ea typeface="等线"/>
                          <a:cs typeface="Times New Roman" panose="02020603050405020304"/>
                        </a:rPr>
                        <a:t>n</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zh-CN" sz="1200" b="1">
                          <a:effectLst/>
                          <a:latin typeface="等线"/>
                          <a:ea typeface="Times New Roman" panose="02020603050405020304"/>
                          <a:cs typeface="Times New Roman" panose="02020603050405020304"/>
                        </a:rPr>
                        <a:t>Persentase (%)</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just">
                        <a:lnSpc>
                          <a:spcPct val="107000"/>
                        </a:lnSpc>
                        <a:spcBef>
                          <a:spcPts val="0"/>
                        </a:spcBef>
                        <a:spcAft>
                          <a:spcPts val="0"/>
                        </a:spcAft>
                      </a:pPr>
                      <a:r>
                        <a:rPr lang="en-US" sz="1200">
                          <a:effectLst/>
                          <a:latin typeface="Times New Roman" panose="02020603050405020304"/>
                          <a:ea typeface="等线"/>
                          <a:cs typeface="Times New Roman" panose="02020603050405020304"/>
                        </a:rPr>
                        <a:t>Anemia</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effectLst/>
                          <a:latin typeface="Times New Roman" panose="02020603050405020304"/>
                          <a:ea typeface="等线"/>
                          <a:cs typeface="Times New Roman" panose="02020603050405020304"/>
                        </a:rPr>
                        <a:t>Anemia</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effectLst/>
                          <a:latin typeface="Times New Roman" panose="02020603050405020304"/>
                          <a:ea typeface="等线"/>
                          <a:cs typeface="Times New Roman" panose="02020603050405020304"/>
                        </a:rPr>
                        <a:t>63</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a:effectLst/>
                          <a:latin typeface="Times New Roman" panose="02020603050405020304"/>
                          <a:ea typeface="等线"/>
                          <a:cs typeface="Times New Roman" panose="02020603050405020304"/>
                        </a:rPr>
                        <a:t>94.0</a:t>
                      </a:r>
                      <a:endParaRPr lang="en-US" sz="1100">
                        <a:effectLst/>
                        <a:latin typeface="等线"/>
                        <a:ea typeface="等线"/>
                        <a:cs typeface="Times New Roman" panose="02020603050405020304"/>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0">
                <a:tc>
                  <a:txBody>
                    <a:bodyPr/>
                    <a:lstStyle/>
                    <a:p>
                      <a:pPr marL="0" marR="0" algn="just">
                        <a:lnSpc>
                          <a:spcPct val="107000"/>
                        </a:lnSpc>
                        <a:spcBef>
                          <a:spcPts val="0"/>
                        </a:spcBef>
                        <a:spcAft>
                          <a:spcPts val="0"/>
                        </a:spcAft>
                      </a:pPr>
                      <a:r>
                        <a:rPr lang="zh-CN" sz="1200">
                          <a:effectLst/>
                          <a:latin typeface="等线"/>
                          <a:ea typeface="Times New Roman" panose="02020603050405020304"/>
                          <a:cs typeface="Times New Roman" panose="02020603050405020304"/>
                        </a:rPr>
                        <a:t> </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effectLst/>
                          <a:latin typeface="Times New Roman" panose="02020603050405020304"/>
                          <a:ea typeface="等线"/>
                          <a:cs typeface="Times New Roman" panose="02020603050405020304"/>
                        </a:rPr>
                        <a:t>Tidak Anemia</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effectLst/>
                          <a:latin typeface="Times New Roman" panose="02020603050405020304"/>
                          <a:ea typeface="等线"/>
                          <a:cs typeface="Times New Roman" panose="02020603050405020304"/>
                        </a:rPr>
                        <a:t>4</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a:effectLst/>
                          <a:latin typeface="Times New Roman" panose="02020603050405020304"/>
                          <a:ea typeface="等线"/>
                          <a:cs typeface="Times New Roman" panose="02020603050405020304"/>
                        </a:rPr>
                        <a:t>6.0</a:t>
                      </a:r>
                      <a:endParaRPr lang="en-US" sz="1100">
                        <a:effectLst/>
                        <a:latin typeface="等线"/>
                        <a:ea typeface="等线"/>
                        <a:cs typeface="Times New Roman" panose="02020603050405020304"/>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0">
                <a:tc>
                  <a:txBody>
                    <a:bodyPr/>
                    <a:lstStyle/>
                    <a:p>
                      <a:pPr marL="0" marR="0" algn="just">
                        <a:lnSpc>
                          <a:spcPct val="107000"/>
                        </a:lnSpc>
                        <a:spcBef>
                          <a:spcPts val="0"/>
                        </a:spcBef>
                        <a:spcAft>
                          <a:spcPts val="0"/>
                        </a:spcAft>
                      </a:pPr>
                      <a:r>
                        <a:rPr lang="zh-CN" sz="1200">
                          <a:effectLst/>
                          <a:latin typeface="等线"/>
                          <a:ea typeface="Times New Roman" panose="02020603050405020304"/>
                          <a:cs typeface="Times New Roman" panose="02020603050405020304"/>
                        </a:rPr>
                        <a:t>Usia</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effectLst/>
                          <a:latin typeface="Times New Roman" panose="02020603050405020304"/>
                          <a:ea typeface="等线"/>
                          <a:cs typeface="Times New Roman" panose="02020603050405020304"/>
                        </a:rPr>
                        <a:t>Tinggi </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effectLst/>
                          <a:latin typeface="Times New Roman" panose="02020603050405020304"/>
                          <a:ea typeface="等线"/>
                          <a:cs typeface="Times New Roman" panose="02020603050405020304"/>
                        </a:rPr>
                        <a:t>11</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a:effectLst/>
                          <a:latin typeface="Times New Roman" panose="02020603050405020304"/>
                          <a:ea typeface="等线"/>
                          <a:cs typeface="Times New Roman" panose="02020603050405020304"/>
                        </a:rPr>
                        <a:t>16.</a:t>
                      </a:r>
                      <a:r>
                        <a:rPr lang="zh-CN" sz="1200">
                          <a:effectLst/>
                          <a:latin typeface="等线"/>
                          <a:ea typeface="Times New Roman" panose="02020603050405020304"/>
                          <a:cs typeface="Times New Roman" panose="02020603050405020304"/>
                        </a:rPr>
                        <a:t>4</a:t>
                      </a:r>
                      <a:endParaRPr lang="en-US" sz="1100">
                        <a:effectLst/>
                        <a:latin typeface="等线"/>
                        <a:ea typeface="等线"/>
                        <a:cs typeface="Times New Roman" panose="02020603050405020304"/>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0">
                <a:tc>
                  <a:txBody>
                    <a:bodyPr/>
                    <a:lstStyle/>
                    <a:p>
                      <a:pPr marL="0" marR="0" algn="just">
                        <a:lnSpc>
                          <a:spcPct val="107000"/>
                        </a:lnSpc>
                        <a:spcBef>
                          <a:spcPts val="0"/>
                        </a:spcBef>
                        <a:spcAft>
                          <a:spcPts val="0"/>
                        </a:spcAft>
                      </a:pPr>
                      <a:r>
                        <a:rPr lang="zh-CN" sz="1200">
                          <a:effectLst/>
                          <a:latin typeface="等线"/>
                          <a:ea typeface="Times New Roman" panose="02020603050405020304"/>
                          <a:cs typeface="Times New Roman" panose="02020603050405020304"/>
                        </a:rPr>
                        <a:t> </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effectLst/>
                          <a:latin typeface="Times New Roman" panose="02020603050405020304"/>
                          <a:ea typeface="等线"/>
                          <a:cs typeface="Times New Roman" panose="02020603050405020304"/>
                        </a:rPr>
                        <a:t>Rendah </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effectLst/>
                          <a:latin typeface="Times New Roman" panose="02020603050405020304"/>
                          <a:ea typeface="等线"/>
                          <a:cs typeface="Times New Roman" panose="02020603050405020304"/>
                        </a:rPr>
                        <a:t>56</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a:effectLst/>
                          <a:latin typeface="Times New Roman" panose="02020603050405020304"/>
                          <a:ea typeface="等线"/>
                          <a:cs typeface="Times New Roman" panose="02020603050405020304"/>
                        </a:rPr>
                        <a:t>83.6</a:t>
                      </a:r>
                      <a:endParaRPr lang="en-US" sz="1100">
                        <a:effectLst/>
                        <a:latin typeface="等线"/>
                        <a:ea typeface="等线"/>
                        <a:cs typeface="Times New Roman" panose="02020603050405020304"/>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0">
                <a:tc>
                  <a:txBody>
                    <a:bodyPr/>
                    <a:lstStyle/>
                    <a:p>
                      <a:pPr marL="0" marR="0" algn="just">
                        <a:lnSpc>
                          <a:spcPct val="107000"/>
                        </a:lnSpc>
                        <a:spcBef>
                          <a:spcPts val="0"/>
                        </a:spcBef>
                        <a:spcAft>
                          <a:spcPts val="0"/>
                        </a:spcAft>
                      </a:pPr>
                      <a:r>
                        <a:rPr lang="zh-CN" sz="1200">
                          <a:effectLst/>
                          <a:latin typeface="等线"/>
                          <a:ea typeface="Times New Roman" panose="02020603050405020304"/>
                          <a:cs typeface="Times New Roman" panose="02020603050405020304"/>
                        </a:rPr>
                        <a:t>Pendidikan</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effectLst/>
                          <a:latin typeface="Times New Roman" panose="02020603050405020304"/>
                          <a:ea typeface="等线"/>
                          <a:cs typeface="Times New Roman" panose="02020603050405020304"/>
                        </a:rPr>
                        <a:t>Rendah </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effectLst/>
                          <a:latin typeface="Times New Roman" panose="02020603050405020304"/>
                          <a:ea typeface="等线"/>
                          <a:cs typeface="Times New Roman" panose="02020603050405020304"/>
                        </a:rPr>
                        <a:t>6</a:t>
                      </a:r>
                      <a:r>
                        <a:rPr lang="zh-CN" sz="1200">
                          <a:effectLst/>
                          <a:latin typeface="等线"/>
                          <a:ea typeface="Times New Roman" panose="02020603050405020304"/>
                          <a:cs typeface="Times New Roman" panose="02020603050405020304"/>
                        </a:rPr>
                        <a:t>1</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a:effectLst/>
                          <a:latin typeface="Times New Roman" panose="02020603050405020304"/>
                          <a:ea typeface="等线"/>
                          <a:cs typeface="Times New Roman" panose="02020603050405020304"/>
                        </a:rPr>
                        <a:t>9</a:t>
                      </a:r>
                      <a:r>
                        <a:rPr lang="zh-CN" sz="1200">
                          <a:effectLst/>
                          <a:latin typeface="等线"/>
                          <a:ea typeface="Times New Roman" panose="02020603050405020304"/>
                          <a:cs typeface="Times New Roman" panose="02020603050405020304"/>
                        </a:rPr>
                        <a:t>1</a:t>
                      </a:r>
                      <a:r>
                        <a:rPr lang="en-US" sz="1200">
                          <a:effectLst/>
                          <a:latin typeface="Times New Roman" panose="02020603050405020304"/>
                          <a:ea typeface="等线"/>
                          <a:cs typeface="Times New Roman" panose="02020603050405020304"/>
                        </a:rPr>
                        <a:t>.</a:t>
                      </a:r>
                      <a:r>
                        <a:rPr lang="zh-CN" sz="1200">
                          <a:effectLst/>
                          <a:latin typeface="等线"/>
                          <a:ea typeface="Times New Roman" panose="02020603050405020304"/>
                          <a:cs typeface="Times New Roman" panose="02020603050405020304"/>
                        </a:rPr>
                        <a:t>6</a:t>
                      </a:r>
                      <a:endParaRPr lang="en-US" sz="1100">
                        <a:effectLst/>
                        <a:latin typeface="等线"/>
                        <a:ea typeface="等线"/>
                        <a:cs typeface="Times New Roman" panose="02020603050405020304"/>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0">
                <a:tc>
                  <a:txBody>
                    <a:bodyPr/>
                    <a:lstStyle/>
                    <a:p>
                      <a:pPr marL="0" marR="0" algn="just">
                        <a:lnSpc>
                          <a:spcPct val="107000"/>
                        </a:lnSpc>
                        <a:spcBef>
                          <a:spcPts val="0"/>
                        </a:spcBef>
                        <a:spcAft>
                          <a:spcPts val="0"/>
                        </a:spcAft>
                      </a:pPr>
                      <a:r>
                        <a:rPr lang="zh-CN" sz="1200">
                          <a:effectLst/>
                          <a:latin typeface="等线"/>
                          <a:ea typeface="Times New Roman" panose="02020603050405020304"/>
                          <a:cs typeface="Times New Roman" panose="02020603050405020304"/>
                        </a:rPr>
                        <a:t> </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468630" algn="just">
                        <a:lnSpc>
                          <a:spcPct val="107000"/>
                        </a:lnSpc>
                        <a:spcBef>
                          <a:spcPts val="0"/>
                        </a:spcBef>
                        <a:spcAft>
                          <a:spcPts val="0"/>
                        </a:spcAft>
                      </a:pPr>
                      <a:r>
                        <a:rPr lang="en-US" sz="1200">
                          <a:effectLst/>
                          <a:latin typeface="Times New Roman" panose="02020603050405020304"/>
                          <a:ea typeface="等线"/>
                          <a:cs typeface="Times New Roman" panose="02020603050405020304"/>
                        </a:rPr>
                        <a:t>Tinggi </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effectLst/>
                          <a:latin typeface="Times New Roman" panose="02020603050405020304"/>
                          <a:ea typeface="等线"/>
                          <a:cs typeface="Times New Roman" panose="02020603050405020304"/>
                        </a:rPr>
                        <a:t>6</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lnSpc>
                          <a:spcPct val="107000"/>
                        </a:lnSpc>
                        <a:spcBef>
                          <a:spcPts val="0"/>
                        </a:spcBef>
                        <a:spcAft>
                          <a:spcPts val="0"/>
                        </a:spcAft>
                      </a:pPr>
                      <a:r>
                        <a:rPr lang="zh-CN" sz="1200">
                          <a:effectLst/>
                          <a:latin typeface="等线"/>
                          <a:ea typeface="Times New Roman" panose="02020603050405020304"/>
                          <a:cs typeface="Times New Roman" panose="02020603050405020304"/>
                        </a:rPr>
                        <a:t>9</a:t>
                      </a:r>
                      <a:r>
                        <a:rPr lang="en-US" sz="1200">
                          <a:effectLst/>
                          <a:latin typeface="Times New Roman" panose="02020603050405020304"/>
                          <a:ea typeface="等线"/>
                          <a:cs typeface="Times New Roman" panose="02020603050405020304"/>
                        </a:rPr>
                        <a:t>.0</a:t>
                      </a:r>
                      <a:endParaRPr lang="en-US" sz="1100">
                        <a:effectLst/>
                        <a:latin typeface="等线"/>
                        <a:ea typeface="等线"/>
                        <a:cs typeface="Times New Roman" panose="02020603050405020304"/>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0">
                <a:tc>
                  <a:txBody>
                    <a:bodyPr/>
                    <a:lstStyle/>
                    <a:p>
                      <a:pPr marL="0" marR="0" algn="just">
                        <a:lnSpc>
                          <a:spcPct val="107000"/>
                        </a:lnSpc>
                        <a:spcBef>
                          <a:spcPts val="0"/>
                        </a:spcBef>
                        <a:spcAft>
                          <a:spcPts val="0"/>
                        </a:spcAft>
                      </a:pPr>
                      <a:r>
                        <a:rPr lang="en-US" sz="1200">
                          <a:effectLst/>
                          <a:latin typeface="Times New Roman" panose="02020603050405020304"/>
                          <a:ea typeface="等线"/>
                          <a:cs typeface="Times New Roman" panose="02020603050405020304"/>
                        </a:rPr>
                        <a:t>Pekerjaan</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468630" algn="just">
                        <a:lnSpc>
                          <a:spcPct val="107000"/>
                        </a:lnSpc>
                        <a:spcBef>
                          <a:spcPts val="0"/>
                        </a:spcBef>
                        <a:spcAft>
                          <a:spcPts val="0"/>
                        </a:spcAft>
                      </a:pPr>
                      <a:r>
                        <a:rPr lang="en-US" sz="1200">
                          <a:effectLst/>
                          <a:latin typeface="Times New Roman" panose="02020603050405020304"/>
                          <a:ea typeface="等线"/>
                          <a:cs typeface="Times New Roman" panose="02020603050405020304"/>
                        </a:rPr>
                        <a:t>Bekerja</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effectLst/>
                          <a:latin typeface="Times New Roman" panose="02020603050405020304"/>
                          <a:ea typeface="等线"/>
                          <a:cs typeface="Times New Roman" panose="02020603050405020304"/>
                        </a:rPr>
                        <a:t>6</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a:effectLst/>
                          <a:latin typeface="Times New Roman" panose="02020603050405020304"/>
                          <a:ea typeface="等线"/>
                          <a:cs typeface="Times New Roman" panose="02020603050405020304"/>
                        </a:rPr>
                        <a:t>9.0</a:t>
                      </a:r>
                      <a:endParaRPr lang="en-US" sz="1100">
                        <a:effectLst/>
                        <a:latin typeface="等线"/>
                        <a:ea typeface="等线"/>
                        <a:cs typeface="Times New Roman" panose="02020603050405020304"/>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0">
                <a:tc>
                  <a:txBody>
                    <a:bodyPr/>
                    <a:lstStyle/>
                    <a:p>
                      <a:pPr marL="0" marR="0" algn="just">
                        <a:lnSpc>
                          <a:spcPct val="107000"/>
                        </a:lnSpc>
                        <a:spcBef>
                          <a:spcPts val="0"/>
                        </a:spcBef>
                        <a:spcAft>
                          <a:spcPts val="0"/>
                        </a:spcAft>
                      </a:pPr>
                      <a:r>
                        <a:rPr lang="zh-CN" sz="1200">
                          <a:effectLst/>
                          <a:latin typeface="等线"/>
                          <a:ea typeface="Times New Roman" panose="02020603050405020304"/>
                          <a:cs typeface="Times New Roman" panose="02020603050405020304"/>
                        </a:rPr>
                        <a:t> </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468630" algn="just">
                        <a:lnSpc>
                          <a:spcPct val="107000"/>
                        </a:lnSpc>
                        <a:spcBef>
                          <a:spcPts val="0"/>
                        </a:spcBef>
                        <a:spcAft>
                          <a:spcPts val="0"/>
                        </a:spcAft>
                      </a:pPr>
                      <a:r>
                        <a:rPr lang="en-US" sz="1200">
                          <a:effectLst/>
                          <a:latin typeface="Times New Roman" panose="02020603050405020304"/>
                          <a:ea typeface="等线"/>
                          <a:cs typeface="Times New Roman" panose="02020603050405020304"/>
                        </a:rPr>
                        <a:t>Tidak Bekerja</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effectLst/>
                          <a:latin typeface="Times New Roman" panose="02020603050405020304"/>
                          <a:ea typeface="等线"/>
                          <a:cs typeface="Times New Roman" panose="02020603050405020304"/>
                        </a:rPr>
                        <a:t>61</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a:effectLst/>
                          <a:latin typeface="Times New Roman" panose="02020603050405020304"/>
                          <a:ea typeface="等线"/>
                          <a:cs typeface="Times New Roman" panose="02020603050405020304"/>
                        </a:rPr>
                        <a:t>91.6</a:t>
                      </a:r>
                      <a:endParaRPr lang="en-US" sz="1100">
                        <a:effectLst/>
                        <a:latin typeface="等线"/>
                        <a:ea typeface="等线"/>
                        <a:cs typeface="Times New Roman" panose="02020603050405020304"/>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0">
                <a:tc>
                  <a:txBody>
                    <a:bodyPr/>
                    <a:lstStyle/>
                    <a:p>
                      <a:pPr marL="0" marR="0" algn="just">
                        <a:lnSpc>
                          <a:spcPct val="107000"/>
                        </a:lnSpc>
                        <a:spcBef>
                          <a:spcPts val="0"/>
                        </a:spcBef>
                        <a:spcAft>
                          <a:spcPts val="0"/>
                        </a:spcAft>
                      </a:pPr>
                      <a:r>
                        <a:rPr lang="en-US" sz="1200">
                          <a:effectLst/>
                          <a:latin typeface="Times New Roman" panose="02020603050405020304"/>
                          <a:ea typeface="等线"/>
                          <a:cs typeface="Times New Roman" panose="02020603050405020304"/>
                        </a:rPr>
                        <a:t>Pengetahuan</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468630" algn="just">
                        <a:lnSpc>
                          <a:spcPct val="107000"/>
                        </a:lnSpc>
                        <a:spcBef>
                          <a:spcPts val="0"/>
                        </a:spcBef>
                        <a:spcAft>
                          <a:spcPts val="0"/>
                        </a:spcAft>
                      </a:pPr>
                      <a:r>
                        <a:rPr lang="en-US" sz="1200">
                          <a:effectLst/>
                          <a:latin typeface="Times New Roman" panose="02020603050405020304"/>
                          <a:ea typeface="等线"/>
                          <a:cs typeface="Times New Roman" panose="02020603050405020304"/>
                        </a:rPr>
                        <a:t>Tinggi</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effectLst/>
                          <a:latin typeface="Times New Roman" panose="02020603050405020304"/>
                          <a:ea typeface="等线"/>
                          <a:cs typeface="Times New Roman" panose="02020603050405020304"/>
                        </a:rPr>
                        <a:t>3</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a:effectLst/>
                          <a:latin typeface="Times New Roman" panose="02020603050405020304"/>
                          <a:ea typeface="等线"/>
                          <a:cs typeface="Times New Roman" panose="02020603050405020304"/>
                        </a:rPr>
                        <a:t>4.5</a:t>
                      </a:r>
                      <a:endParaRPr lang="en-US" sz="1100">
                        <a:effectLst/>
                        <a:latin typeface="等线"/>
                        <a:ea typeface="等线"/>
                        <a:cs typeface="Times New Roman" panose="02020603050405020304"/>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0">
                <a:tc>
                  <a:txBody>
                    <a:bodyPr/>
                    <a:lstStyle/>
                    <a:p>
                      <a:pPr marL="0" marR="0" algn="just">
                        <a:lnSpc>
                          <a:spcPct val="107000"/>
                        </a:lnSpc>
                        <a:spcBef>
                          <a:spcPts val="0"/>
                        </a:spcBef>
                        <a:spcAft>
                          <a:spcPts val="0"/>
                        </a:spcAft>
                      </a:pPr>
                      <a:r>
                        <a:rPr lang="zh-CN" sz="1200">
                          <a:effectLst/>
                          <a:latin typeface="等线"/>
                          <a:ea typeface="Times New Roman" panose="02020603050405020304"/>
                          <a:cs typeface="Times New Roman" panose="02020603050405020304"/>
                        </a:rPr>
                        <a:t> </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468630" algn="just">
                        <a:lnSpc>
                          <a:spcPct val="107000"/>
                        </a:lnSpc>
                        <a:spcBef>
                          <a:spcPts val="0"/>
                        </a:spcBef>
                        <a:spcAft>
                          <a:spcPts val="0"/>
                        </a:spcAft>
                      </a:pPr>
                      <a:r>
                        <a:rPr lang="en-US" sz="1200">
                          <a:effectLst/>
                          <a:latin typeface="Times New Roman" panose="02020603050405020304"/>
                          <a:ea typeface="等线"/>
                          <a:cs typeface="Times New Roman" panose="02020603050405020304"/>
                        </a:rPr>
                        <a:t>Rendah</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effectLst/>
                          <a:latin typeface="Times New Roman" panose="02020603050405020304"/>
                          <a:ea typeface="等线"/>
                          <a:cs typeface="Times New Roman" panose="02020603050405020304"/>
                        </a:rPr>
                        <a:t>64</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a:effectLst/>
                          <a:latin typeface="Times New Roman" panose="02020603050405020304"/>
                          <a:ea typeface="等线"/>
                          <a:cs typeface="Times New Roman" panose="02020603050405020304"/>
                        </a:rPr>
                        <a:t>95.5</a:t>
                      </a:r>
                      <a:endParaRPr lang="en-US" sz="1100">
                        <a:effectLst/>
                        <a:latin typeface="等线"/>
                        <a:ea typeface="等线"/>
                        <a:cs typeface="Times New Roman" panose="02020603050405020304"/>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0">
                <a:tc>
                  <a:txBody>
                    <a:bodyPr/>
                    <a:lstStyle/>
                    <a:p>
                      <a:pPr marL="0" marR="0" algn="just">
                        <a:lnSpc>
                          <a:spcPct val="107000"/>
                        </a:lnSpc>
                        <a:spcBef>
                          <a:spcPts val="0"/>
                        </a:spcBef>
                        <a:spcAft>
                          <a:spcPts val="0"/>
                        </a:spcAft>
                      </a:pPr>
                      <a:r>
                        <a:rPr lang="en-US" sz="1200">
                          <a:effectLst/>
                          <a:latin typeface="Times New Roman" panose="02020603050405020304"/>
                          <a:ea typeface="等线"/>
                          <a:cs typeface="Times New Roman" panose="02020603050405020304"/>
                        </a:rPr>
                        <a:t>Paritas</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468630" algn="just">
                        <a:lnSpc>
                          <a:spcPct val="107000"/>
                        </a:lnSpc>
                        <a:spcBef>
                          <a:spcPts val="0"/>
                        </a:spcBef>
                        <a:spcAft>
                          <a:spcPts val="0"/>
                        </a:spcAft>
                      </a:pPr>
                      <a:r>
                        <a:rPr lang="en-US" sz="1200">
                          <a:effectLst/>
                          <a:latin typeface="Times New Roman" panose="02020603050405020304"/>
                          <a:ea typeface="等线"/>
                          <a:cs typeface="Times New Roman" panose="02020603050405020304"/>
                        </a:rPr>
                        <a:t>&lt; 3anak</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effectLst/>
                          <a:latin typeface="Times New Roman" panose="02020603050405020304"/>
                          <a:ea typeface="等线"/>
                          <a:cs typeface="Times New Roman" panose="02020603050405020304"/>
                        </a:rPr>
                        <a:t>6</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a:effectLst/>
                          <a:latin typeface="Times New Roman" panose="02020603050405020304"/>
                          <a:ea typeface="等线"/>
                          <a:cs typeface="Times New Roman" panose="02020603050405020304"/>
                        </a:rPr>
                        <a:t>9.0</a:t>
                      </a:r>
                      <a:endParaRPr lang="en-US" sz="1100">
                        <a:effectLst/>
                        <a:latin typeface="等线"/>
                        <a:ea typeface="等线"/>
                        <a:cs typeface="Times New Roman" panose="02020603050405020304"/>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0">
                <a:tc>
                  <a:txBody>
                    <a:bodyPr/>
                    <a:lstStyle/>
                    <a:p>
                      <a:pPr marL="0" marR="0" algn="just">
                        <a:lnSpc>
                          <a:spcPct val="107000"/>
                        </a:lnSpc>
                        <a:spcBef>
                          <a:spcPts val="0"/>
                        </a:spcBef>
                        <a:spcAft>
                          <a:spcPts val="0"/>
                        </a:spcAft>
                      </a:pPr>
                      <a:r>
                        <a:rPr lang="zh-CN" sz="1200">
                          <a:effectLst/>
                          <a:latin typeface="等线"/>
                          <a:ea typeface="Times New Roman" panose="02020603050405020304"/>
                          <a:cs typeface="Times New Roman" panose="02020603050405020304"/>
                        </a:rPr>
                        <a:t> </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468630" algn="just">
                        <a:lnSpc>
                          <a:spcPct val="107000"/>
                        </a:lnSpc>
                        <a:spcBef>
                          <a:spcPts val="0"/>
                        </a:spcBef>
                        <a:spcAft>
                          <a:spcPts val="0"/>
                        </a:spcAft>
                      </a:pPr>
                      <a:r>
                        <a:rPr lang="zh-CN" sz="1200">
                          <a:effectLst/>
                          <a:latin typeface="等线"/>
                          <a:ea typeface="Times New Roman" panose="02020603050405020304"/>
                          <a:cs typeface="Times New Roman" panose="02020603050405020304"/>
                        </a:rPr>
                        <a:t>≥</a:t>
                      </a:r>
                      <a:r>
                        <a:rPr lang="en-US" sz="1200">
                          <a:effectLst/>
                          <a:latin typeface="Times New Roman" panose="02020603050405020304"/>
                          <a:ea typeface="等线"/>
                          <a:cs typeface="Times New Roman" panose="02020603050405020304"/>
                        </a:rPr>
                        <a:t> 3anak</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effectLst/>
                          <a:latin typeface="Times New Roman" panose="02020603050405020304"/>
                          <a:ea typeface="等线"/>
                          <a:cs typeface="Times New Roman" panose="02020603050405020304"/>
                        </a:rPr>
                        <a:t>61</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a:effectLst/>
                          <a:latin typeface="Times New Roman" panose="02020603050405020304"/>
                          <a:ea typeface="等线"/>
                          <a:cs typeface="Times New Roman" panose="02020603050405020304"/>
                        </a:rPr>
                        <a:t>91.0</a:t>
                      </a:r>
                      <a:endParaRPr lang="en-US" sz="1100">
                        <a:effectLst/>
                        <a:latin typeface="等线"/>
                        <a:ea typeface="等线"/>
                        <a:cs typeface="Times New Roman" panose="02020603050405020304"/>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0">
                <a:tc>
                  <a:txBody>
                    <a:bodyPr/>
                    <a:lstStyle/>
                    <a:p>
                      <a:pPr marL="0" marR="0" algn="just">
                        <a:lnSpc>
                          <a:spcPct val="107000"/>
                        </a:lnSpc>
                        <a:spcBef>
                          <a:spcPts val="0"/>
                        </a:spcBef>
                        <a:spcAft>
                          <a:spcPts val="0"/>
                        </a:spcAft>
                      </a:pPr>
                      <a:r>
                        <a:rPr lang="en-US" sz="1200">
                          <a:effectLst/>
                          <a:latin typeface="Times New Roman" panose="02020603050405020304"/>
                          <a:ea typeface="等线"/>
                          <a:cs typeface="Times New Roman" panose="02020603050405020304"/>
                        </a:rPr>
                        <a:t>Status Gizi</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468630" algn="just">
                        <a:lnSpc>
                          <a:spcPct val="107000"/>
                        </a:lnSpc>
                        <a:spcBef>
                          <a:spcPts val="0"/>
                        </a:spcBef>
                        <a:spcAft>
                          <a:spcPts val="0"/>
                        </a:spcAft>
                      </a:pPr>
                      <a:r>
                        <a:rPr lang="en-US" sz="1200">
                          <a:effectLst/>
                          <a:latin typeface="Times New Roman" panose="02020603050405020304"/>
                          <a:ea typeface="等线"/>
                          <a:cs typeface="Times New Roman" panose="02020603050405020304"/>
                        </a:rPr>
                        <a:t>&lt; 23.5 cm</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effectLst/>
                          <a:latin typeface="Times New Roman" panose="02020603050405020304"/>
                          <a:ea typeface="等线"/>
                          <a:cs typeface="Times New Roman" panose="02020603050405020304"/>
                        </a:rPr>
                        <a:t>32</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a:effectLst/>
                          <a:latin typeface="Times New Roman" panose="02020603050405020304"/>
                          <a:ea typeface="等线"/>
                          <a:cs typeface="Times New Roman" panose="02020603050405020304"/>
                        </a:rPr>
                        <a:t>47.8</a:t>
                      </a:r>
                      <a:endParaRPr lang="en-US" sz="1100">
                        <a:effectLst/>
                        <a:latin typeface="等线"/>
                        <a:ea typeface="等线"/>
                        <a:cs typeface="Times New Roman" panose="02020603050405020304"/>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0">
                <a:tc>
                  <a:txBody>
                    <a:bodyPr/>
                    <a:lstStyle/>
                    <a:p>
                      <a:pPr marL="0" marR="0" algn="just">
                        <a:lnSpc>
                          <a:spcPct val="107000"/>
                        </a:lnSpc>
                        <a:spcBef>
                          <a:spcPts val="0"/>
                        </a:spcBef>
                        <a:spcAft>
                          <a:spcPts val="0"/>
                        </a:spcAft>
                      </a:pPr>
                      <a:r>
                        <a:rPr lang="zh-CN" sz="1200">
                          <a:effectLst/>
                          <a:latin typeface="等线"/>
                          <a:ea typeface="Times New Roman" panose="02020603050405020304"/>
                          <a:cs typeface="Times New Roman" panose="02020603050405020304"/>
                        </a:rPr>
                        <a:t> </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468630" algn="just">
                        <a:lnSpc>
                          <a:spcPct val="107000"/>
                        </a:lnSpc>
                        <a:spcBef>
                          <a:spcPts val="0"/>
                        </a:spcBef>
                        <a:spcAft>
                          <a:spcPts val="0"/>
                        </a:spcAft>
                      </a:pPr>
                      <a:r>
                        <a:rPr lang="zh-CN" sz="1200">
                          <a:effectLst/>
                          <a:latin typeface="等线"/>
                          <a:ea typeface="Times New Roman" panose="02020603050405020304"/>
                          <a:cs typeface="Times New Roman" panose="02020603050405020304"/>
                        </a:rPr>
                        <a:t>≥</a:t>
                      </a:r>
                      <a:r>
                        <a:rPr lang="en-US" sz="1200">
                          <a:effectLst/>
                          <a:latin typeface="Times New Roman" panose="02020603050405020304"/>
                          <a:ea typeface="等线"/>
                          <a:cs typeface="Times New Roman" panose="02020603050405020304"/>
                        </a:rPr>
                        <a:t> 23.5 cm</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effectLst/>
                          <a:latin typeface="Times New Roman" panose="02020603050405020304"/>
                          <a:ea typeface="等线"/>
                          <a:cs typeface="Times New Roman" panose="02020603050405020304"/>
                        </a:rPr>
                        <a:t>35</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a:effectLst/>
                          <a:latin typeface="Times New Roman" panose="02020603050405020304"/>
                          <a:ea typeface="等线"/>
                          <a:cs typeface="Times New Roman" panose="02020603050405020304"/>
                        </a:rPr>
                        <a:t>52.2</a:t>
                      </a:r>
                      <a:endParaRPr lang="en-US" sz="1100">
                        <a:effectLst/>
                        <a:latin typeface="等线"/>
                        <a:ea typeface="等线"/>
                        <a:cs typeface="Times New Roman" panose="02020603050405020304"/>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0">
                <a:tc>
                  <a:txBody>
                    <a:bodyPr/>
                    <a:lstStyle/>
                    <a:p>
                      <a:pPr marL="0" marR="0" algn="just">
                        <a:lnSpc>
                          <a:spcPct val="107000"/>
                        </a:lnSpc>
                        <a:spcBef>
                          <a:spcPts val="0"/>
                        </a:spcBef>
                        <a:spcAft>
                          <a:spcPts val="0"/>
                        </a:spcAft>
                      </a:pPr>
                      <a:r>
                        <a:rPr lang="en-US" sz="1200">
                          <a:effectLst/>
                          <a:latin typeface="Times New Roman" panose="02020603050405020304"/>
                          <a:ea typeface="等线"/>
                          <a:cs typeface="Times New Roman" panose="02020603050405020304"/>
                        </a:rPr>
                        <a:t>Konsumsi TTD</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468630" algn="just">
                        <a:lnSpc>
                          <a:spcPct val="107000"/>
                        </a:lnSpc>
                        <a:spcBef>
                          <a:spcPts val="0"/>
                        </a:spcBef>
                        <a:spcAft>
                          <a:spcPts val="0"/>
                        </a:spcAft>
                      </a:pPr>
                      <a:r>
                        <a:rPr lang="en-US" sz="1200">
                          <a:effectLst/>
                          <a:latin typeface="Times New Roman" panose="02020603050405020304"/>
                          <a:ea typeface="等线"/>
                          <a:cs typeface="Times New Roman" panose="02020603050405020304"/>
                        </a:rPr>
                        <a:t>Tidak Patuh</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effectLst/>
                          <a:latin typeface="Times New Roman" panose="02020603050405020304"/>
                          <a:ea typeface="等线"/>
                          <a:cs typeface="Times New Roman" panose="02020603050405020304"/>
                        </a:rPr>
                        <a:t>57</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a:effectLst/>
                          <a:latin typeface="Times New Roman" panose="02020603050405020304"/>
                          <a:ea typeface="等线"/>
                          <a:cs typeface="Times New Roman" panose="02020603050405020304"/>
                        </a:rPr>
                        <a:t>85.1</a:t>
                      </a:r>
                      <a:endParaRPr lang="en-US" sz="1100">
                        <a:effectLst/>
                        <a:latin typeface="等线"/>
                        <a:ea typeface="等线"/>
                        <a:cs typeface="Times New Roman" panose="02020603050405020304"/>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0">
                <a:tc>
                  <a:txBody>
                    <a:bodyPr/>
                    <a:lstStyle/>
                    <a:p>
                      <a:pPr marL="0" marR="0" algn="just">
                        <a:lnSpc>
                          <a:spcPct val="107000"/>
                        </a:lnSpc>
                        <a:spcBef>
                          <a:spcPts val="0"/>
                        </a:spcBef>
                        <a:spcAft>
                          <a:spcPts val="0"/>
                        </a:spcAft>
                      </a:pPr>
                      <a:r>
                        <a:rPr lang="zh-CN" sz="1200">
                          <a:effectLst/>
                          <a:latin typeface="等线"/>
                          <a:ea typeface="Times New Roman" panose="02020603050405020304"/>
                          <a:cs typeface="Times New Roman" panose="02020603050405020304"/>
                        </a:rPr>
                        <a:t> </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68630" algn="just">
                        <a:lnSpc>
                          <a:spcPct val="107000"/>
                        </a:lnSpc>
                        <a:spcBef>
                          <a:spcPts val="0"/>
                        </a:spcBef>
                        <a:spcAft>
                          <a:spcPts val="0"/>
                        </a:spcAft>
                      </a:pPr>
                      <a:r>
                        <a:rPr lang="en-US" sz="1200">
                          <a:effectLst/>
                          <a:latin typeface="Times New Roman" panose="02020603050405020304"/>
                          <a:ea typeface="等线"/>
                          <a:cs typeface="Times New Roman" panose="02020603050405020304"/>
                        </a:rPr>
                        <a:t>Patuh</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effectLst/>
                          <a:latin typeface="Times New Roman" panose="02020603050405020304"/>
                          <a:ea typeface="等线"/>
                          <a:cs typeface="Times New Roman" panose="02020603050405020304"/>
                        </a:rPr>
                        <a:t>10</a:t>
                      </a:r>
                      <a:endParaRPr lang="en-US" sz="1100">
                        <a:effectLst/>
                        <a:latin typeface="等线"/>
                        <a:ea typeface="等线"/>
                        <a:cs typeface="Times New Roman" panose="02020603050405020304"/>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dirty="0">
                          <a:effectLst/>
                          <a:latin typeface="Times New Roman" panose="02020603050405020304"/>
                          <a:ea typeface="等线"/>
                          <a:cs typeface="Times New Roman" panose="02020603050405020304"/>
                        </a:rPr>
                        <a:t>14.9</a:t>
                      </a:r>
                      <a:endParaRPr lang="en-US" sz="1100" dirty="0">
                        <a:effectLst/>
                        <a:latin typeface="等线"/>
                        <a:ea typeface="等线"/>
                        <a:cs typeface="Times New Roman" panose="02020603050405020304"/>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Analisis</a:t>
            </a:r>
            <a:r>
              <a:rPr lang="en-US" dirty="0" smtClean="0"/>
              <a:t> </a:t>
            </a:r>
            <a:r>
              <a:rPr lang="en-US" dirty="0" err="1" smtClean="0"/>
              <a:t>Bivariat</a:t>
            </a:r>
            <a:endParaRPr lang="en-US" dirty="0"/>
          </a:p>
        </p:txBody>
      </p:sp>
      <p:graphicFrame>
        <p:nvGraphicFramePr>
          <p:cNvPr id="4" name="Content Placeholder 3"/>
          <p:cNvGraphicFramePr>
            <a:graphicFrameLocks noGrp="1"/>
          </p:cNvGraphicFramePr>
          <p:nvPr>
            <p:ph idx="1"/>
          </p:nvPr>
        </p:nvGraphicFramePr>
        <p:xfrm>
          <a:off x="1676400" y="1295400"/>
          <a:ext cx="5618555" cy="4525967"/>
        </p:xfrm>
        <a:graphic>
          <a:graphicData uri="http://schemas.openxmlformats.org/drawingml/2006/table">
            <a:tbl>
              <a:tblPr firstRow="1" firstCol="1" bandRow="1"/>
              <a:tblGrid>
                <a:gridCol w="1056328"/>
                <a:gridCol w="807779"/>
                <a:gridCol w="579254"/>
                <a:gridCol w="579254"/>
                <a:gridCol w="559232"/>
                <a:gridCol w="559232"/>
                <a:gridCol w="434958"/>
                <a:gridCol w="434958"/>
                <a:gridCol w="607560"/>
              </a:tblGrid>
              <a:tr h="181039">
                <a:tc rowSpan="3">
                  <a:txBody>
                    <a:bodyPr/>
                    <a:lstStyle/>
                    <a:p>
                      <a:pPr marL="0" marR="0" algn="ctr">
                        <a:lnSpc>
                          <a:spcPct val="107000"/>
                        </a:lnSpc>
                        <a:spcBef>
                          <a:spcPts val="0"/>
                        </a:spcBef>
                        <a:spcAft>
                          <a:spcPts val="800"/>
                        </a:spcAft>
                      </a:pPr>
                      <a:r>
                        <a:rPr lang="zh-CN" sz="1100" b="1" dirty="0">
                          <a:effectLst/>
                          <a:latin typeface="等线"/>
                          <a:ea typeface="Times New Roman" panose="02020603050405020304"/>
                          <a:cs typeface="Times New Roman" panose="02020603050405020304"/>
                        </a:rPr>
                        <a:t>Variabel</a:t>
                      </a:r>
                      <a:endParaRPr lang="en-US" sz="1000" dirty="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algn="ctr">
                        <a:lnSpc>
                          <a:spcPct val="107000"/>
                        </a:lnSpc>
                        <a:spcBef>
                          <a:spcPts val="0"/>
                        </a:spcBef>
                        <a:spcAft>
                          <a:spcPts val="0"/>
                        </a:spcAft>
                      </a:pPr>
                      <a:r>
                        <a:rPr lang="zh-CN" sz="1100" b="1" dirty="0">
                          <a:effectLst/>
                          <a:latin typeface="等线"/>
                          <a:ea typeface="Times New Roman" panose="02020603050405020304"/>
                          <a:cs typeface="Times New Roman" panose="02020603050405020304"/>
                        </a:rPr>
                        <a:t>Kategori</a:t>
                      </a:r>
                      <a:endParaRPr lang="en-US" sz="1000" dirty="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marL="0" marR="0" algn="ctr">
                        <a:lnSpc>
                          <a:spcPct val="107000"/>
                        </a:lnSpc>
                        <a:spcBef>
                          <a:spcPts val="0"/>
                        </a:spcBef>
                        <a:spcAft>
                          <a:spcPts val="0"/>
                        </a:spcAft>
                      </a:pPr>
                      <a:r>
                        <a:rPr lang="zh-CN" sz="1100" b="1">
                          <a:effectLst/>
                          <a:latin typeface="等线"/>
                          <a:ea typeface="Times New Roman" panose="02020603050405020304"/>
                          <a:cs typeface="Times New Roman" panose="02020603050405020304"/>
                        </a:rPr>
                        <a:t>Kejadian </a:t>
                      </a:r>
                      <a:r>
                        <a:rPr lang="en-US" sz="1100" b="1">
                          <a:effectLst/>
                          <a:latin typeface="Times New Roman" panose="02020603050405020304"/>
                          <a:ea typeface="等线"/>
                          <a:cs typeface="Times New Roman" panose="02020603050405020304"/>
                        </a:rPr>
                        <a:t>Anemia</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hMerge="1">
                  <a:tcPr/>
                </a:tc>
                <a:tc hMerge="1">
                  <a:tcPr/>
                </a:tc>
                <a:tc hMerge="1">
                  <a:tcPr/>
                </a:tc>
                <a:tc hMerge="1">
                  <a:tcPr/>
                </a:tc>
                <a:tc rowSpan="3">
                  <a:txBody>
                    <a:bodyPr/>
                    <a:lstStyle/>
                    <a:p>
                      <a:pPr marL="0" marR="0" algn="ctr">
                        <a:lnSpc>
                          <a:spcPct val="107000"/>
                        </a:lnSpc>
                        <a:spcBef>
                          <a:spcPts val="0"/>
                        </a:spcBef>
                        <a:spcAft>
                          <a:spcPts val="0"/>
                        </a:spcAft>
                      </a:pPr>
                      <a:r>
                        <a:rPr lang="zh-CN" sz="1100" b="1" i="1">
                          <a:effectLst/>
                          <a:latin typeface="等线"/>
                          <a:ea typeface="Times New Roman" panose="02020603050405020304"/>
                          <a:cs typeface="Times New Roman" panose="02020603050405020304"/>
                        </a:rPr>
                        <a:t>P-Value</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2077">
                <a:tc vMerge="1">
                  <a:tcPr/>
                </a:tc>
                <a:tc vMerge="1">
                  <a:tcPr/>
                </a:tc>
                <a:tc gridSpan="2">
                  <a:txBody>
                    <a:bodyPr/>
                    <a:lstStyle/>
                    <a:p>
                      <a:pPr marL="0" marR="0" algn="ctr">
                        <a:lnSpc>
                          <a:spcPct val="107000"/>
                        </a:lnSpc>
                        <a:spcBef>
                          <a:spcPts val="0"/>
                        </a:spcBef>
                        <a:spcAft>
                          <a:spcPts val="0"/>
                        </a:spcAft>
                      </a:pPr>
                      <a:r>
                        <a:rPr lang="en-US" sz="1100" b="1">
                          <a:effectLst/>
                          <a:latin typeface="Times New Roman" panose="02020603050405020304"/>
                          <a:ea typeface="等线"/>
                          <a:cs typeface="Times New Roman" panose="02020603050405020304"/>
                        </a:rPr>
                        <a:t>Anemia</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gridSpan="2">
                  <a:txBody>
                    <a:bodyPr/>
                    <a:lstStyle/>
                    <a:p>
                      <a:pPr marL="0" marR="0" algn="ctr">
                        <a:lnSpc>
                          <a:spcPct val="107000"/>
                        </a:lnSpc>
                        <a:spcBef>
                          <a:spcPts val="0"/>
                        </a:spcBef>
                        <a:spcAft>
                          <a:spcPts val="0"/>
                        </a:spcAft>
                      </a:pPr>
                      <a:r>
                        <a:rPr lang="zh-CN" sz="1100" b="1">
                          <a:effectLst/>
                          <a:latin typeface="等线"/>
                          <a:ea typeface="Times New Roman" panose="02020603050405020304"/>
                          <a:cs typeface="Times New Roman" panose="02020603050405020304"/>
                        </a:rPr>
                        <a:t>Tidak </a:t>
                      </a:r>
                      <a:r>
                        <a:rPr lang="en-US" sz="1100" b="1">
                          <a:effectLst/>
                          <a:latin typeface="Times New Roman" panose="02020603050405020304"/>
                          <a:ea typeface="等线"/>
                          <a:cs typeface="Times New Roman" panose="02020603050405020304"/>
                        </a:rPr>
                        <a:t>Anemia</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gridSpan="2">
                  <a:txBody>
                    <a:bodyPr/>
                    <a:lstStyle/>
                    <a:p>
                      <a:pPr marL="0" marR="0" algn="ctr">
                        <a:lnSpc>
                          <a:spcPct val="107000"/>
                        </a:lnSpc>
                        <a:spcBef>
                          <a:spcPts val="0"/>
                        </a:spcBef>
                        <a:spcAft>
                          <a:spcPts val="0"/>
                        </a:spcAft>
                      </a:pPr>
                      <a:r>
                        <a:rPr lang="zh-CN" sz="1100" b="1">
                          <a:effectLst/>
                          <a:latin typeface="等线"/>
                          <a:ea typeface="Times New Roman" panose="02020603050405020304"/>
                          <a:cs typeface="Times New Roman" panose="02020603050405020304"/>
                        </a:rPr>
                        <a:t>Total</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vMerge="1">
                  <a:tcPr/>
                </a:tc>
              </a:tr>
              <a:tr h="181039">
                <a:tc vMerge="1">
                  <a:tcPr/>
                </a:tc>
                <a:tc vMerge="1">
                  <a:tcPr/>
                </a:tc>
                <a:tc>
                  <a:txBody>
                    <a:bodyPr/>
                    <a:lstStyle/>
                    <a:p>
                      <a:pPr marL="0" marR="0" algn="just">
                        <a:lnSpc>
                          <a:spcPct val="107000"/>
                        </a:lnSpc>
                        <a:spcBef>
                          <a:spcPts val="0"/>
                        </a:spcBef>
                        <a:spcAft>
                          <a:spcPts val="0"/>
                        </a:spcAft>
                      </a:pPr>
                      <a:r>
                        <a:rPr lang="en-US" sz="1100" b="1" dirty="0">
                          <a:effectLst/>
                          <a:latin typeface="Times New Roman" panose="02020603050405020304"/>
                          <a:ea typeface="等线"/>
                          <a:cs typeface="Times New Roman" panose="02020603050405020304"/>
                        </a:rPr>
                        <a:t>n</a:t>
                      </a:r>
                      <a:endParaRPr lang="en-US" sz="1000" dirty="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zh-CN" sz="1100" b="1">
                          <a:effectLst/>
                          <a:latin typeface="等线"/>
                          <a:ea typeface="Times New Roman" panose="02020603050405020304"/>
                          <a:cs typeface="Times New Roman" panose="02020603050405020304"/>
                        </a:rPr>
                        <a:t>%</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b="1">
                          <a:effectLst/>
                          <a:latin typeface="Times New Roman" panose="02020603050405020304"/>
                          <a:ea typeface="等线"/>
                          <a:cs typeface="Times New Roman" panose="02020603050405020304"/>
                        </a:rPr>
                        <a:t>n</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zh-CN" sz="1100" b="1">
                          <a:effectLst/>
                          <a:latin typeface="等线"/>
                          <a:ea typeface="Times New Roman" panose="02020603050405020304"/>
                          <a:cs typeface="Times New Roman" panose="02020603050405020304"/>
                        </a:rPr>
                        <a:t>%</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b="1">
                          <a:effectLst/>
                          <a:latin typeface="Times New Roman" panose="02020603050405020304"/>
                          <a:ea typeface="等线"/>
                          <a:cs typeface="Times New Roman" panose="02020603050405020304"/>
                        </a:rPr>
                        <a:t>n</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zh-CN" sz="1100" b="1">
                          <a:effectLst/>
                          <a:latin typeface="等线"/>
                          <a:ea typeface="Times New Roman" panose="02020603050405020304"/>
                          <a:cs typeface="Times New Roman" panose="02020603050405020304"/>
                        </a:rPr>
                        <a:t>%</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cPr/>
                </a:tc>
              </a:tr>
              <a:tr h="362077">
                <a:tc>
                  <a:txBody>
                    <a:bodyPr/>
                    <a:lstStyle/>
                    <a:p>
                      <a:pPr marL="0" marR="0" algn="just">
                        <a:lnSpc>
                          <a:spcPct val="107000"/>
                        </a:lnSpc>
                        <a:spcBef>
                          <a:spcPts val="0"/>
                        </a:spcBef>
                        <a:spcAft>
                          <a:spcPts val="0"/>
                        </a:spcAft>
                      </a:pPr>
                      <a:r>
                        <a:rPr lang="zh-CN" sz="1100">
                          <a:effectLst/>
                          <a:latin typeface="等线"/>
                          <a:ea typeface="Times New Roman" panose="02020603050405020304"/>
                          <a:cs typeface="Times New Roman" panose="02020603050405020304"/>
                        </a:rPr>
                        <a:t>Usia</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Tinggi </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3</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27.3</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8</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72.7</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11</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zh-CN" sz="1100">
                          <a:effectLst/>
                          <a:latin typeface="等线"/>
                          <a:ea typeface="Times New Roman" panose="02020603050405020304"/>
                          <a:cs typeface="Times New Roman" panose="02020603050405020304"/>
                        </a:rPr>
                        <a:t>100</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rowSpan="2">
                  <a:txBody>
                    <a:bodyPr/>
                    <a:lstStyle/>
                    <a:p>
                      <a:pPr marL="0" marR="0" algn="ctr">
                        <a:lnSpc>
                          <a:spcPct val="107000"/>
                        </a:lnSpc>
                        <a:spcBef>
                          <a:spcPts val="0"/>
                        </a:spcBef>
                        <a:spcAft>
                          <a:spcPts val="0"/>
                        </a:spcAft>
                      </a:pPr>
                      <a:r>
                        <a:rPr lang="zh-CN" sz="1100">
                          <a:effectLst/>
                          <a:latin typeface="等线"/>
                          <a:ea typeface="Times New Roman" panose="02020603050405020304"/>
                          <a:cs typeface="Times New Roman" panose="02020603050405020304"/>
                        </a:rPr>
                        <a:t>0</a:t>
                      </a:r>
                      <a:r>
                        <a:rPr lang="en-US" sz="1100">
                          <a:effectLst/>
                          <a:latin typeface="Times New Roman" panose="02020603050405020304"/>
                          <a:ea typeface="等线"/>
                          <a:cs typeface="Times New Roman" panose="02020603050405020304"/>
                        </a:rPr>
                        <a:t>.</a:t>
                      </a:r>
                      <a:r>
                        <a:rPr lang="zh-CN" sz="1100">
                          <a:effectLst/>
                          <a:latin typeface="等线"/>
                          <a:ea typeface="Times New Roman" panose="02020603050405020304"/>
                          <a:cs typeface="Times New Roman" panose="02020603050405020304"/>
                        </a:rPr>
                        <a:t>0</a:t>
                      </a:r>
                      <a:r>
                        <a:rPr lang="en-US" sz="1100">
                          <a:effectLst/>
                          <a:latin typeface="Times New Roman" panose="02020603050405020304"/>
                          <a:ea typeface="等线"/>
                          <a:cs typeface="Times New Roman" panose="02020603050405020304"/>
                        </a:rPr>
                        <a:t>41*</a:t>
                      </a:r>
                      <a:endParaRPr lang="en-US" sz="1000">
                        <a:effectLst/>
                        <a:latin typeface="等线"/>
                        <a:ea typeface="等线"/>
                        <a:cs typeface="Times New Roman" panose="02020603050405020304"/>
                      </a:endParaRPr>
                    </a:p>
                  </a:txBody>
                  <a:tcPr marL="63440" marR="6344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62077">
                <a:tc>
                  <a:txBody>
                    <a:bodyPr/>
                    <a:lstStyle/>
                    <a:p>
                      <a:pPr marL="0" marR="0" algn="just">
                        <a:lnSpc>
                          <a:spcPct val="107000"/>
                        </a:lnSpc>
                        <a:spcBef>
                          <a:spcPts val="0"/>
                        </a:spcBef>
                        <a:spcAft>
                          <a:spcPts val="0"/>
                        </a:spcAft>
                      </a:pPr>
                      <a:r>
                        <a:rPr lang="zh-CN" sz="1100">
                          <a:effectLst/>
                          <a:latin typeface="等线"/>
                          <a:ea typeface="Times New Roman" panose="02020603050405020304"/>
                          <a:cs typeface="Times New Roman" panose="02020603050405020304"/>
                        </a:rPr>
                        <a:t> </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Rendah </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34</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60.7</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22</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39.3</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56</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zh-CN" sz="1100">
                          <a:effectLst/>
                          <a:latin typeface="等线"/>
                          <a:ea typeface="Times New Roman" panose="02020603050405020304"/>
                          <a:cs typeface="Times New Roman" panose="02020603050405020304"/>
                        </a:rPr>
                        <a:t>100</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vMerge="1">
                  <a:tcPr/>
                </a:tc>
              </a:tr>
              <a:tr h="181039">
                <a:tc>
                  <a:txBody>
                    <a:bodyPr/>
                    <a:lstStyle/>
                    <a:p>
                      <a:pPr marL="0" marR="0" algn="just">
                        <a:lnSpc>
                          <a:spcPct val="107000"/>
                        </a:lnSpc>
                        <a:spcBef>
                          <a:spcPts val="0"/>
                        </a:spcBef>
                        <a:spcAft>
                          <a:spcPts val="0"/>
                        </a:spcAft>
                      </a:pPr>
                      <a:r>
                        <a:rPr lang="zh-CN" sz="1100">
                          <a:effectLst/>
                          <a:latin typeface="等线"/>
                          <a:ea typeface="Times New Roman" panose="02020603050405020304"/>
                          <a:cs typeface="Times New Roman" panose="02020603050405020304"/>
                        </a:rPr>
                        <a:t>Pendidikan</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Rendah </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35</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57.4</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26</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42.6</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61</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100</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rowSpan="2">
                  <a:txBody>
                    <a:bodyPr/>
                    <a:lstStyle/>
                    <a:p>
                      <a:pPr marL="0" marR="0" algn="ctr">
                        <a:lnSpc>
                          <a:spcPct val="107000"/>
                        </a:lnSpc>
                        <a:spcBef>
                          <a:spcPts val="0"/>
                        </a:spcBef>
                        <a:spcAft>
                          <a:spcPts val="0"/>
                        </a:spcAft>
                      </a:pPr>
                      <a:r>
                        <a:rPr lang="en-US" sz="1100">
                          <a:effectLst/>
                          <a:latin typeface="Times New Roman" panose="02020603050405020304"/>
                          <a:ea typeface="等线"/>
                          <a:cs typeface="Times New Roman" panose="02020603050405020304"/>
                        </a:rPr>
                        <a:t>0.258</a:t>
                      </a:r>
                      <a:endParaRPr lang="en-US" sz="1000">
                        <a:effectLst/>
                        <a:latin typeface="等线"/>
                        <a:ea typeface="等线"/>
                        <a:cs typeface="Times New Roman" panose="02020603050405020304"/>
                      </a:endParaRPr>
                    </a:p>
                  </a:txBody>
                  <a:tcPr marL="63440" marR="6344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181039">
                <a:tc>
                  <a:txBody>
                    <a:bodyPr/>
                    <a:lstStyle/>
                    <a:p>
                      <a:pPr marL="0" marR="0" algn="just">
                        <a:lnSpc>
                          <a:spcPct val="107000"/>
                        </a:lnSpc>
                        <a:spcBef>
                          <a:spcPts val="0"/>
                        </a:spcBef>
                        <a:spcAft>
                          <a:spcPts val="0"/>
                        </a:spcAft>
                      </a:pPr>
                      <a:r>
                        <a:rPr lang="zh-CN" sz="1100">
                          <a:effectLst/>
                          <a:latin typeface="等线"/>
                          <a:ea typeface="Times New Roman" panose="02020603050405020304"/>
                          <a:cs typeface="Times New Roman" panose="02020603050405020304"/>
                        </a:rPr>
                        <a:t> </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Tinggi </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2</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33.3</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4</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66.7</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6</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100</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vMerge="1">
                  <a:tcPr/>
                </a:tc>
              </a:tr>
              <a:tr h="181039">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Pekerjaan</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Bekerja</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6</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100</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0</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0.0</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6</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100</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rowSpan="2">
                  <a:txBody>
                    <a:bodyPr/>
                    <a:lstStyle/>
                    <a:p>
                      <a:pPr marL="0" marR="0" algn="ctr">
                        <a:lnSpc>
                          <a:spcPct val="107000"/>
                        </a:lnSpc>
                        <a:spcBef>
                          <a:spcPts val="0"/>
                        </a:spcBef>
                        <a:spcAft>
                          <a:spcPts val="0"/>
                        </a:spcAft>
                      </a:pPr>
                      <a:r>
                        <a:rPr lang="en-US" sz="1100">
                          <a:effectLst/>
                          <a:latin typeface="Times New Roman" panose="02020603050405020304"/>
                          <a:ea typeface="等线"/>
                          <a:cs typeface="Times New Roman" panose="02020603050405020304"/>
                        </a:rPr>
                        <a:t>0.518</a:t>
                      </a:r>
                      <a:endParaRPr lang="en-US" sz="1000">
                        <a:effectLst/>
                        <a:latin typeface="等线"/>
                        <a:ea typeface="等线"/>
                        <a:cs typeface="Times New Roman" panose="02020603050405020304"/>
                      </a:endParaRPr>
                    </a:p>
                  </a:txBody>
                  <a:tcPr marL="63440" marR="6344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62077">
                <a:tc>
                  <a:txBody>
                    <a:bodyPr/>
                    <a:lstStyle/>
                    <a:p>
                      <a:pPr marL="0" marR="0" algn="just">
                        <a:lnSpc>
                          <a:spcPct val="107000"/>
                        </a:lnSpc>
                        <a:spcBef>
                          <a:spcPts val="0"/>
                        </a:spcBef>
                        <a:spcAft>
                          <a:spcPts val="0"/>
                        </a:spcAft>
                      </a:pPr>
                      <a:r>
                        <a:rPr lang="zh-CN" sz="1100">
                          <a:effectLst/>
                          <a:latin typeface="等线"/>
                          <a:ea typeface="Times New Roman" panose="02020603050405020304"/>
                          <a:cs typeface="Times New Roman" panose="02020603050405020304"/>
                        </a:rPr>
                        <a:t> </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Tidak Bekerja</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57</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93.4</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4</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6.6</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61</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100</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vMerge="1">
                  <a:tcPr/>
                </a:tc>
              </a:tr>
              <a:tr h="362077">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Pengetahuan</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Tinggi</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2</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66.7</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1</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33.3</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3</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100</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rowSpan="2">
                  <a:txBody>
                    <a:bodyPr/>
                    <a:lstStyle/>
                    <a:p>
                      <a:pPr marL="0" marR="0" algn="ctr">
                        <a:lnSpc>
                          <a:spcPct val="107000"/>
                        </a:lnSpc>
                        <a:spcBef>
                          <a:spcPts val="0"/>
                        </a:spcBef>
                        <a:spcAft>
                          <a:spcPts val="0"/>
                        </a:spcAft>
                      </a:pPr>
                      <a:r>
                        <a:rPr lang="en-US" sz="1100">
                          <a:effectLst/>
                          <a:latin typeface="Times New Roman" panose="02020603050405020304"/>
                          <a:ea typeface="等线"/>
                          <a:cs typeface="Times New Roman" panose="02020603050405020304"/>
                        </a:rPr>
                        <a:t>0.041*</a:t>
                      </a:r>
                      <a:endParaRPr lang="en-US" sz="1000">
                        <a:effectLst/>
                        <a:latin typeface="等线"/>
                        <a:ea typeface="等线"/>
                        <a:cs typeface="Times New Roman" panose="02020603050405020304"/>
                      </a:endParaRPr>
                    </a:p>
                  </a:txBody>
                  <a:tcPr marL="63440" marR="6344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181039">
                <a:tc>
                  <a:txBody>
                    <a:bodyPr/>
                    <a:lstStyle/>
                    <a:p>
                      <a:pPr marL="0" marR="0" algn="just">
                        <a:lnSpc>
                          <a:spcPct val="107000"/>
                        </a:lnSpc>
                        <a:spcBef>
                          <a:spcPts val="0"/>
                        </a:spcBef>
                        <a:spcAft>
                          <a:spcPts val="0"/>
                        </a:spcAft>
                      </a:pPr>
                      <a:r>
                        <a:rPr lang="zh-CN" sz="1100">
                          <a:effectLst/>
                          <a:latin typeface="等线"/>
                          <a:ea typeface="Times New Roman" panose="02020603050405020304"/>
                          <a:cs typeface="Times New Roman" panose="02020603050405020304"/>
                        </a:rPr>
                        <a:t> </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Rendah</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61</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95.3</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3</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4.7</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64</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100</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vMerge="1">
                  <a:tcPr/>
                </a:tc>
              </a:tr>
              <a:tr h="181039">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Paritas</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&lt; 3anak</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6</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100</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0</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0.0</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6</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100</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rowSpan="2">
                  <a:txBody>
                    <a:bodyPr/>
                    <a:lstStyle/>
                    <a:p>
                      <a:pPr marL="0" marR="0" algn="ctr">
                        <a:lnSpc>
                          <a:spcPct val="107000"/>
                        </a:lnSpc>
                        <a:spcBef>
                          <a:spcPts val="0"/>
                        </a:spcBef>
                        <a:spcAft>
                          <a:spcPts val="0"/>
                        </a:spcAft>
                      </a:pPr>
                      <a:r>
                        <a:rPr lang="en-US" sz="1100">
                          <a:effectLst/>
                          <a:latin typeface="Times New Roman" panose="02020603050405020304"/>
                          <a:ea typeface="等线"/>
                          <a:cs typeface="Times New Roman" panose="02020603050405020304"/>
                        </a:rPr>
                        <a:t>0.518</a:t>
                      </a:r>
                      <a:endParaRPr lang="en-US" sz="1000">
                        <a:effectLst/>
                        <a:latin typeface="等线"/>
                        <a:ea typeface="等线"/>
                        <a:cs typeface="Times New Roman" panose="02020603050405020304"/>
                      </a:endParaRPr>
                    </a:p>
                  </a:txBody>
                  <a:tcPr marL="63440" marR="6344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181039">
                <a:tc>
                  <a:txBody>
                    <a:bodyPr/>
                    <a:lstStyle/>
                    <a:p>
                      <a:pPr marL="0" marR="0" algn="just">
                        <a:lnSpc>
                          <a:spcPct val="107000"/>
                        </a:lnSpc>
                        <a:spcBef>
                          <a:spcPts val="0"/>
                        </a:spcBef>
                        <a:spcAft>
                          <a:spcPts val="0"/>
                        </a:spcAft>
                      </a:pPr>
                      <a:r>
                        <a:rPr lang="zh-CN" sz="1100">
                          <a:effectLst/>
                          <a:latin typeface="等线"/>
                          <a:ea typeface="Times New Roman" panose="02020603050405020304"/>
                          <a:cs typeface="Times New Roman" panose="02020603050405020304"/>
                        </a:rPr>
                        <a:t> </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zh-CN" sz="1100">
                          <a:effectLst/>
                          <a:latin typeface="等线"/>
                          <a:ea typeface="Times New Roman" panose="02020603050405020304"/>
                          <a:cs typeface="Times New Roman" panose="02020603050405020304"/>
                        </a:rPr>
                        <a:t>≥</a:t>
                      </a:r>
                      <a:r>
                        <a:rPr lang="en-US" sz="1100">
                          <a:effectLst/>
                          <a:latin typeface="Times New Roman" panose="02020603050405020304"/>
                          <a:ea typeface="等线"/>
                          <a:cs typeface="Times New Roman" panose="02020603050405020304"/>
                        </a:rPr>
                        <a:t> 3anak</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57</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93.4</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4</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6.6</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61</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100</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vMerge="1">
                  <a:tcPr/>
                </a:tc>
              </a:tr>
              <a:tr h="362077">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Status Gizi</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&lt; 23.5 cm</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32</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100</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0</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0.0</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6</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100</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rowSpan="2">
                  <a:txBody>
                    <a:bodyPr/>
                    <a:lstStyle/>
                    <a:p>
                      <a:pPr marL="0" marR="0" algn="ctr">
                        <a:lnSpc>
                          <a:spcPct val="107000"/>
                        </a:lnSpc>
                        <a:spcBef>
                          <a:spcPts val="0"/>
                        </a:spcBef>
                        <a:spcAft>
                          <a:spcPts val="0"/>
                        </a:spcAft>
                      </a:pPr>
                      <a:r>
                        <a:rPr lang="en-US" sz="1100">
                          <a:effectLst/>
                          <a:latin typeface="Times New Roman" panose="02020603050405020304"/>
                          <a:ea typeface="等线"/>
                          <a:cs typeface="Times New Roman" panose="02020603050405020304"/>
                        </a:rPr>
                        <a:t>0.049*</a:t>
                      </a:r>
                      <a:endParaRPr lang="en-US" sz="1000">
                        <a:effectLst/>
                        <a:latin typeface="等线"/>
                        <a:ea typeface="等线"/>
                        <a:cs typeface="Times New Roman" panose="02020603050405020304"/>
                      </a:endParaRPr>
                    </a:p>
                  </a:txBody>
                  <a:tcPr marL="63440" marR="6344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62077">
                <a:tc>
                  <a:txBody>
                    <a:bodyPr/>
                    <a:lstStyle/>
                    <a:p>
                      <a:pPr marL="0" marR="0" algn="just">
                        <a:lnSpc>
                          <a:spcPct val="107000"/>
                        </a:lnSpc>
                        <a:spcBef>
                          <a:spcPts val="0"/>
                        </a:spcBef>
                        <a:spcAft>
                          <a:spcPts val="0"/>
                        </a:spcAft>
                      </a:pPr>
                      <a:r>
                        <a:rPr lang="zh-CN" sz="1100">
                          <a:effectLst/>
                          <a:latin typeface="等线"/>
                          <a:ea typeface="Times New Roman" panose="02020603050405020304"/>
                          <a:cs typeface="Times New Roman" panose="02020603050405020304"/>
                        </a:rPr>
                        <a:t> </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zh-CN" sz="1100">
                          <a:effectLst/>
                          <a:latin typeface="等线"/>
                          <a:ea typeface="Times New Roman" panose="02020603050405020304"/>
                          <a:cs typeface="Times New Roman" panose="02020603050405020304"/>
                        </a:rPr>
                        <a:t>≥</a:t>
                      </a:r>
                      <a:r>
                        <a:rPr lang="en-US" sz="1100">
                          <a:effectLst/>
                          <a:latin typeface="Times New Roman" panose="02020603050405020304"/>
                          <a:ea typeface="等线"/>
                          <a:cs typeface="Times New Roman" panose="02020603050405020304"/>
                        </a:rPr>
                        <a:t> 23.5 cm</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31</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88.6</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4</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11.4</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35</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100</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vMerge="1">
                  <a:tcPr/>
                </a:tc>
              </a:tr>
              <a:tr h="362077">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Konsumsi TTD</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Tidak Patuh</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56</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98.7</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1</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1.8</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57</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100</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rowSpan="2">
                  <a:txBody>
                    <a:bodyPr/>
                    <a:lstStyle/>
                    <a:p>
                      <a:pPr marL="0" marR="0" algn="ctr">
                        <a:lnSpc>
                          <a:spcPct val="107000"/>
                        </a:lnSpc>
                        <a:spcBef>
                          <a:spcPts val="0"/>
                        </a:spcBef>
                        <a:spcAft>
                          <a:spcPts val="0"/>
                        </a:spcAft>
                      </a:pPr>
                      <a:r>
                        <a:rPr lang="en-US" sz="1100">
                          <a:effectLst/>
                          <a:latin typeface="Times New Roman" panose="02020603050405020304"/>
                          <a:ea typeface="等线"/>
                          <a:cs typeface="Times New Roman" panose="02020603050405020304"/>
                        </a:rPr>
                        <a:t>0.001*</a:t>
                      </a:r>
                      <a:endParaRPr lang="en-US" sz="1000">
                        <a:effectLst/>
                        <a:latin typeface="等线"/>
                        <a:ea typeface="等线"/>
                        <a:cs typeface="Times New Roman" panose="02020603050405020304"/>
                      </a:endParaRPr>
                    </a:p>
                  </a:txBody>
                  <a:tcPr marL="63440" marR="6344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1039">
                <a:tc>
                  <a:txBody>
                    <a:bodyPr/>
                    <a:lstStyle/>
                    <a:p>
                      <a:pPr marL="0" marR="0" algn="just">
                        <a:lnSpc>
                          <a:spcPct val="107000"/>
                        </a:lnSpc>
                        <a:spcBef>
                          <a:spcPts val="0"/>
                        </a:spcBef>
                        <a:spcAft>
                          <a:spcPts val="0"/>
                        </a:spcAft>
                      </a:pPr>
                      <a:r>
                        <a:rPr lang="zh-CN" sz="1100">
                          <a:effectLst/>
                          <a:latin typeface="等线"/>
                          <a:ea typeface="Times New Roman" panose="02020603050405020304"/>
                          <a:cs typeface="Times New Roman" panose="02020603050405020304"/>
                        </a:rPr>
                        <a:t> </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Patuh</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7</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70.0</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3</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30.0</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a:effectLst/>
                          <a:latin typeface="Times New Roman" panose="02020603050405020304"/>
                          <a:ea typeface="等线"/>
                          <a:cs typeface="Times New Roman" panose="02020603050405020304"/>
                        </a:rPr>
                        <a:t>10</a:t>
                      </a:r>
                      <a:endParaRPr lang="en-US" sz="100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100" dirty="0">
                          <a:effectLst/>
                          <a:latin typeface="Times New Roman" panose="02020603050405020304"/>
                          <a:ea typeface="等线"/>
                          <a:cs typeface="Times New Roman" panose="02020603050405020304"/>
                        </a:rPr>
                        <a:t>100</a:t>
                      </a:r>
                      <a:endParaRPr lang="en-US" sz="1000" dirty="0">
                        <a:effectLst/>
                        <a:latin typeface="等线"/>
                        <a:ea typeface="等线"/>
                        <a:cs typeface="Times New Roman" panose="02020603050405020304"/>
                      </a:endParaRPr>
                    </a:p>
                  </a:txBody>
                  <a:tcPr marL="63440" marR="6344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Analisis</a:t>
            </a:r>
            <a:r>
              <a:rPr lang="en-US" dirty="0" smtClean="0"/>
              <a:t> </a:t>
            </a:r>
            <a:r>
              <a:rPr lang="en-US" dirty="0" err="1" smtClean="0"/>
              <a:t>Bivariat</a:t>
            </a:r>
            <a:endParaRPr lang="en-US" dirty="0"/>
          </a:p>
        </p:txBody>
      </p:sp>
      <p:sp>
        <p:nvSpPr>
          <p:cNvPr id="4" name="Persegi Panjang 1"/>
          <p:cNvSpPr>
            <a:spLocks noGrp="1"/>
          </p:cNvSpPr>
          <p:nvPr>
            <p:ph idx="1"/>
          </p:nvPr>
        </p:nvSpPr>
        <p:spPr>
          <a:prstGeom prst="rect">
            <a:avLst/>
          </a:prstGeom>
          <a:noFill/>
          <a:ln w="38100">
            <a:solidFill>
              <a:srgbClr val="9A6326"/>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10000"/>
          </a:bodyPr>
          <a:lstStyle/>
          <a:p>
            <a:pPr algn="just"/>
            <a:r>
              <a:rPr lang="en-US" sz="2200" dirty="0" err="1" smtClean="0">
                <a:solidFill>
                  <a:schemeClr val="tx1"/>
                </a:solidFill>
                <a:latin typeface="Times New Roman" panose="02020603050405020304" pitchFamily="18" charset="0"/>
                <a:cs typeface="Times New Roman" panose="02020603050405020304" pitchFamily="18" charset="0"/>
              </a:rPr>
              <a:t>Hasil</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analisis</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bivariat</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pada</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Tabel</a:t>
            </a:r>
            <a:r>
              <a:rPr lang="en-US" sz="2200" dirty="0" smtClean="0">
                <a:solidFill>
                  <a:schemeClr val="tx1"/>
                </a:solidFill>
                <a:latin typeface="Times New Roman" panose="02020603050405020304" pitchFamily="18" charset="0"/>
                <a:cs typeface="Times New Roman" panose="02020603050405020304" pitchFamily="18" charset="0"/>
              </a:rPr>
              <a:t> 2 </a:t>
            </a:r>
            <a:r>
              <a:rPr lang="en-US" sz="2200" dirty="0" err="1" smtClean="0">
                <a:solidFill>
                  <a:schemeClr val="tx1"/>
                </a:solidFill>
                <a:latin typeface="Times New Roman" panose="02020603050405020304" pitchFamily="18" charset="0"/>
                <a:cs typeface="Times New Roman" panose="02020603050405020304" pitchFamily="18" charset="0"/>
              </a:rPr>
              <a:t>berdasarkan</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karakteristik</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usia</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dengan</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kategori</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rendah</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usia</a:t>
            </a:r>
            <a:r>
              <a:rPr lang="en-US" sz="2200" dirty="0" smtClean="0">
                <a:solidFill>
                  <a:schemeClr val="tx1"/>
                </a:solidFill>
                <a:latin typeface="Times New Roman" panose="02020603050405020304" pitchFamily="18" charset="0"/>
                <a:cs typeface="Times New Roman" panose="02020603050405020304" pitchFamily="18" charset="0"/>
              </a:rPr>
              <a:t> 2</a:t>
            </a:r>
            <a:r>
              <a:rPr lang="en-US" sz="2200" dirty="0" smtClean="0">
                <a:solidFill>
                  <a:schemeClr val="tx1"/>
                </a:solidFill>
                <a:latin typeface="Times New Roman" panose="02020603050405020304" pitchFamily="18" charset="0"/>
                <a:cs typeface="Times New Roman" panose="02020603050405020304" pitchFamily="18" charset="0"/>
              </a:rPr>
              <a:t>0 – 35 </a:t>
            </a:r>
            <a:r>
              <a:rPr lang="en-US" sz="2200" dirty="0" err="1" smtClean="0">
                <a:solidFill>
                  <a:schemeClr val="tx1"/>
                </a:solidFill>
                <a:latin typeface="Times New Roman" panose="02020603050405020304" pitchFamily="18" charset="0"/>
                <a:cs typeface="Times New Roman" panose="02020603050405020304" pitchFamily="18" charset="0"/>
              </a:rPr>
              <a:t>tahun</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sebanyak</a:t>
            </a:r>
            <a:r>
              <a:rPr lang="en-US" sz="2200" dirty="0" smtClean="0">
                <a:solidFill>
                  <a:schemeClr val="tx1"/>
                </a:solidFill>
                <a:latin typeface="Times New Roman" panose="02020603050405020304" pitchFamily="18" charset="0"/>
                <a:cs typeface="Times New Roman" panose="02020603050405020304" pitchFamily="18" charset="0"/>
              </a:rPr>
              <a:t> 34 orang (60.7%) </a:t>
            </a:r>
            <a:r>
              <a:rPr lang="en-US" sz="2200" dirty="0" err="1" smtClean="0">
                <a:solidFill>
                  <a:schemeClr val="tx1"/>
                </a:solidFill>
                <a:latin typeface="Times New Roman" panose="02020603050405020304" pitchFamily="18" charset="0"/>
                <a:cs typeface="Times New Roman" panose="02020603050405020304" pitchFamily="18" charset="0"/>
              </a:rPr>
              <a:t>menderita</a:t>
            </a:r>
            <a:r>
              <a:rPr lang="en-US" sz="2200" dirty="0" smtClean="0">
                <a:solidFill>
                  <a:schemeClr val="tx1"/>
                </a:solidFill>
                <a:latin typeface="Times New Roman" panose="02020603050405020304" pitchFamily="18" charset="0"/>
                <a:cs typeface="Times New Roman" panose="02020603050405020304" pitchFamily="18" charset="0"/>
              </a:rPr>
              <a:t> anemia. </a:t>
            </a:r>
            <a:r>
              <a:rPr lang="en-US" sz="2200" dirty="0" err="1" smtClean="0">
                <a:solidFill>
                  <a:schemeClr val="tx1"/>
                </a:solidFill>
                <a:latin typeface="Times New Roman" panose="02020603050405020304" pitchFamily="18" charset="0"/>
                <a:cs typeface="Times New Roman" panose="02020603050405020304" pitchFamily="18" charset="0"/>
              </a:rPr>
              <a:t>Sedangkan</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kategori</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tinggi</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usia</a:t>
            </a:r>
            <a:r>
              <a:rPr lang="en-US" sz="2200" dirty="0" smtClean="0">
                <a:solidFill>
                  <a:schemeClr val="tx1"/>
                </a:solidFill>
                <a:latin typeface="Times New Roman" panose="02020603050405020304" pitchFamily="18" charset="0"/>
                <a:cs typeface="Times New Roman" panose="02020603050405020304" pitchFamily="18" charset="0"/>
              </a:rPr>
              <a:t>  &lt; 20 </a:t>
            </a:r>
            <a:r>
              <a:rPr lang="en-US" sz="2200" dirty="0" err="1" smtClean="0">
                <a:solidFill>
                  <a:schemeClr val="tx1"/>
                </a:solidFill>
                <a:latin typeface="Times New Roman" panose="02020603050405020304" pitchFamily="18" charset="0"/>
                <a:cs typeface="Times New Roman" panose="02020603050405020304" pitchFamily="18" charset="0"/>
              </a:rPr>
              <a:t>dan</a:t>
            </a:r>
            <a:r>
              <a:rPr lang="en-US" sz="2200" dirty="0" smtClean="0">
                <a:solidFill>
                  <a:schemeClr val="tx1"/>
                </a:solidFill>
                <a:latin typeface="Times New Roman" panose="02020603050405020304" pitchFamily="18" charset="0"/>
                <a:cs typeface="Times New Roman" panose="02020603050405020304" pitchFamily="18" charset="0"/>
              </a:rPr>
              <a:t> &gt; 35 </a:t>
            </a:r>
            <a:r>
              <a:rPr lang="en-US" sz="2200" dirty="0" err="1" smtClean="0">
                <a:solidFill>
                  <a:schemeClr val="tx1"/>
                </a:solidFill>
                <a:latin typeface="Times New Roman" panose="02020603050405020304" pitchFamily="18" charset="0"/>
                <a:cs typeface="Times New Roman" panose="02020603050405020304" pitchFamily="18" charset="0"/>
              </a:rPr>
              <a:t>tahun</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sebanyak</a:t>
            </a:r>
            <a:r>
              <a:rPr lang="en-US" sz="2200" dirty="0" smtClean="0">
                <a:solidFill>
                  <a:schemeClr val="tx1"/>
                </a:solidFill>
                <a:latin typeface="Times New Roman" panose="02020603050405020304" pitchFamily="18" charset="0"/>
                <a:cs typeface="Times New Roman" panose="02020603050405020304" pitchFamily="18" charset="0"/>
              </a:rPr>
              <a:t> 3 orang (27.3%) </a:t>
            </a:r>
            <a:r>
              <a:rPr lang="en-US" sz="2200" dirty="0" err="1" smtClean="0">
                <a:solidFill>
                  <a:schemeClr val="tx1"/>
                </a:solidFill>
                <a:latin typeface="Times New Roman" panose="02020603050405020304" pitchFamily="18" charset="0"/>
                <a:cs typeface="Times New Roman" panose="02020603050405020304" pitchFamily="18" charset="0"/>
              </a:rPr>
              <a:t>menderita</a:t>
            </a:r>
            <a:r>
              <a:rPr lang="en-US" sz="2200" dirty="0" smtClean="0">
                <a:solidFill>
                  <a:schemeClr val="tx1"/>
                </a:solidFill>
                <a:latin typeface="Times New Roman" panose="02020603050405020304" pitchFamily="18" charset="0"/>
                <a:cs typeface="Times New Roman" panose="02020603050405020304" pitchFamily="18" charset="0"/>
              </a:rPr>
              <a:t> anemia. </a:t>
            </a:r>
            <a:r>
              <a:rPr lang="en-US" sz="2200" dirty="0" err="1" smtClean="0">
                <a:solidFill>
                  <a:schemeClr val="tx1"/>
                </a:solidFill>
                <a:latin typeface="Times New Roman" panose="02020603050405020304" pitchFamily="18" charset="0"/>
                <a:cs typeface="Times New Roman" panose="02020603050405020304" pitchFamily="18" charset="0"/>
              </a:rPr>
              <a:t>Diketahui</a:t>
            </a:r>
            <a:r>
              <a:rPr lang="en-US" sz="2200" dirty="0" smtClean="0">
                <a:solidFill>
                  <a:schemeClr val="tx1"/>
                </a:solidFill>
                <a:latin typeface="Times New Roman" panose="02020603050405020304" pitchFamily="18" charset="0"/>
                <a:cs typeface="Times New Roman" panose="02020603050405020304" pitchFamily="18" charset="0"/>
              </a:rPr>
              <a:t> p-value (0.041) </a:t>
            </a:r>
            <a:r>
              <a:rPr lang="en-US" sz="2200" dirty="0" err="1" smtClean="0">
                <a:solidFill>
                  <a:schemeClr val="tx1"/>
                </a:solidFill>
                <a:latin typeface="Times New Roman" panose="02020603050405020304" pitchFamily="18" charset="0"/>
                <a:cs typeface="Times New Roman" panose="02020603050405020304" pitchFamily="18" charset="0"/>
              </a:rPr>
              <a:t>berhubungan</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usia</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ibu</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terhadap</a:t>
            </a:r>
            <a:r>
              <a:rPr lang="en-US" sz="2200" dirty="0" smtClean="0">
                <a:solidFill>
                  <a:schemeClr val="tx1"/>
                </a:solidFill>
                <a:latin typeface="Times New Roman" panose="02020603050405020304" pitchFamily="18" charset="0"/>
                <a:cs typeface="Times New Roman" panose="02020603050405020304" pitchFamily="18" charset="0"/>
              </a:rPr>
              <a:t> anemia </a:t>
            </a:r>
            <a:r>
              <a:rPr lang="en-US" sz="2200" dirty="0" err="1" smtClean="0">
                <a:solidFill>
                  <a:schemeClr val="tx1"/>
                </a:solidFill>
                <a:latin typeface="Times New Roman" panose="02020603050405020304" pitchFamily="18" charset="0"/>
                <a:cs typeface="Times New Roman" panose="02020603050405020304" pitchFamily="18" charset="0"/>
              </a:rPr>
              <a:t>ibu</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hamil</a:t>
            </a:r>
            <a:r>
              <a:rPr lang="en-US" sz="2200" dirty="0" smtClean="0">
                <a:solidFill>
                  <a:schemeClr val="tx1"/>
                </a:solidFill>
                <a:latin typeface="Times New Roman" panose="02020603050405020304" pitchFamily="18" charset="0"/>
                <a:cs typeface="Times New Roman" panose="02020603050405020304" pitchFamily="18" charset="0"/>
              </a:rPr>
              <a:t>.</a:t>
            </a:r>
            <a:endParaRPr lang="en-US" sz="2200" dirty="0" smtClean="0">
              <a:solidFill>
                <a:schemeClr val="tx1"/>
              </a:solidFill>
              <a:latin typeface="Times New Roman" panose="02020603050405020304" pitchFamily="18" charset="0"/>
              <a:cs typeface="Times New Roman" panose="02020603050405020304" pitchFamily="18" charset="0"/>
            </a:endParaRPr>
          </a:p>
          <a:p>
            <a:pPr algn="just"/>
            <a:r>
              <a:rPr lang="en-US" sz="2200" dirty="0" err="1" smtClean="0">
                <a:solidFill>
                  <a:schemeClr val="tx1"/>
                </a:solidFill>
                <a:latin typeface="Times New Roman" panose="02020603050405020304" pitchFamily="18" charset="0"/>
                <a:cs typeface="Times New Roman" panose="02020603050405020304" pitchFamily="18" charset="0"/>
              </a:rPr>
              <a:t>Berdasarkan</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karakteristik</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pendidikan</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terakhir</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ibu</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menunjukkan</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bahwa</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ibu</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dengan</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kategori</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berpendidikan</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rendah</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sebanyak</a:t>
            </a:r>
            <a:r>
              <a:rPr lang="en-US" sz="2200" dirty="0" smtClean="0">
                <a:solidFill>
                  <a:schemeClr val="tx1"/>
                </a:solidFill>
                <a:latin typeface="Times New Roman" panose="02020603050405020304" pitchFamily="18" charset="0"/>
                <a:cs typeface="Times New Roman" panose="02020603050405020304" pitchFamily="18" charset="0"/>
              </a:rPr>
              <a:t> 35 orang (57.4%) </a:t>
            </a:r>
            <a:r>
              <a:rPr lang="en-US" sz="2200" dirty="0" err="1" smtClean="0">
                <a:solidFill>
                  <a:schemeClr val="tx1"/>
                </a:solidFill>
                <a:latin typeface="Times New Roman" panose="02020603050405020304" pitchFamily="18" charset="0"/>
                <a:cs typeface="Times New Roman" panose="02020603050405020304" pitchFamily="18" charset="0"/>
              </a:rPr>
              <a:t>resiko</a:t>
            </a:r>
            <a:r>
              <a:rPr lang="en-US" sz="2200" dirty="0" smtClean="0">
                <a:solidFill>
                  <a:schemeClr val="tx1"/>
                </a:solidFill>
                <a:latin typeface="Times New Roman" panose="02020603050405020304" pitchFamily="18" charset="0"/>
                <a:cs typeface="Times New Roman" panose="02020603050405020304" pitchFamily="18" charset="0"/>
              </a:rPr>
              <a:t> anemia. </a:t>
            </a:r>
            <a:r>
              <a:rPr lang="en-US" sz="2200" dirty="0" err="1" smtClean="0">
                <a:solidFill>
                  <a:schemeClr val="tx1"/>
                </a:solidFill>
                <a:latin typeface="Times New Roman" panose="02020603050405020304" pitchFamily="18" charset="0"/>
                <a:cs typeface="Times New Roman" panose="02020603050405020304" pitchFamily="18" charset="0"/>
              </a:rPr>
              <a:t>Ibu</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hamil</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dengan</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kategori</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berpendidikan</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tinggi</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sebanyak</a:t>
            </a:r>
            <a:r>
              <a:rPr lang="en-US" sz="2200" dirty="0" smtClean="0">
                <a:solidFill>
                  <a:schemeClr val="tx1"/>
                </a:solidFill>
                <a:latin typeface="Times New Roman" panose="02020603050405020304" pitchFamily="18" charset="0"/>
                <a:cs typeface="Times New Roman" panose="02020603050405020304" pitchFamily="18" charset="0"/>
              </a:rPr>
              <a:t> 2 orang (33.3%) </a:t>
            </a:r>
            <a:r>
              <a:rPr lang="en-US" sz="2200" dirty="0" err="1" smtClean="0">
                <a:solidFill>
                  <a:schemeClr val="tx1"/>
                </a:solidFill>
                <a:latin typeface="Times New Roman" panose="02020603050405020304" pitchFamily="18" charset="0"/>
                <a:cs typeface="Times New Roman" panose="02020603050405020304" pitchFamily="18" charset="0"/>
              </a:rPr>
              <a:t>menderita</a:t>
            </a:r>
            <a:r>
              <a:rPr lang="en-US" sz="2200" dirty="0" smtClean="0">
                <a:solidFill>
                  <a:schemeClr val="tx1"/>
                </a:solidFill>
                <a:latin typeface="Times New Roman" panose="02020603050405020304" pitchFamily="18" charset="0"/>
                <a:cs typeface="Times New Roman" panose="02020603050405020304" pitchFamily="18" charset="0"/>
              </a:rPr>
              <a:t> anemia. </a:t>
            </a:r>
            <a:r>
              <a:rPr lang="en-US" sz="2200" dirty="0" err="1" smtClean="0">
                <a:solidFill>
                  <a:schemeClr val="tx1"/>
                </a:solidFill>
                <a:latin typeface="Times New Roman" panose="02020603050405020304" pitchFamily="18" charset="0"/>
                <a:cs typeface="Times New Roman" panose="02020603050405020304" pitchFamily="18" charset="0"/>
              </a:rPr>
              <a:t>Bahwa</a:t>
            </a:r>
            <a:r>
              <a:rPr lang="en-US" sz="2200" dirty="0" smtClean="0">
                <a:solidFill>
                  <a:schemeClr val="tx1"/>
                </a:solidFill>
                <a:latin typeface="Times New Roman" panose="02020603050405020304" pitchFamily="18" charset="0"/>
                <a:cs typeface="Times New Roman" panose="02020603050405020304" pitchFamily="18" charset="0"/>
              </a:rPr>
              <a:t>  p-value (0.258) </a:t>
            </a:r>
            <a:r>
              <a:rPr lang="en-US" sz="2200" dirty="0" err="1" smtClean="0">
                <a:solidFill>
                  <a:schemeClr val="tx1"/>
                </a:solidFill>
                <a:latin typeface="Times New Roman" panose="02020603050405020304" pitchFamily="18" charset="0"/>
                <a:cs typeface="Times New Roman" panose="02020603050405020304" pitchFamily="18" charset="0"/>
              </a:rPr>
              <a:t>tidak</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berhubungan</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pendidikan</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terhadap</a:t>
            </a:r>
            <a:r>
              <a:rPr lang="en-US" sz="2200" dirty="0" smtClean="0">
                <a:solidFill>
                  <a:schemeClr val="tx1"/>
                </a:solidFill>
                <a:latin typeface="Times New Roman" panose="02020603050405020304" pitchFamily="18" charset="0"/>
                <a:cs typeface="Times New Roman" panose="02020603050405020304" pitchFamily="18" charset="0"/>
              </a:rPr>
              <a:t> anemia </a:t>
            </a:r>
            <a:r>
              <a:rPr lang="en-US" sz="2200" dirty="0" err="1" smtClean="0">
                <a:solidFill>
                  <a:schemeClr val="tx1"/>
                </a:solidFill>
                <a:latin typeface="Times New Roman" panose="02020603050405020304" pitchFamily="18" charset="0"/>
                <a:cs typeface="Times New Roman" panose="02020603050405020304" pitchFamily="18" charset="0"/>
              </a:rPr>
              <a:t>ibu</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hamil</a:t>
            </a:r>
            <a:r>
              <a:rPr lang="en-US" sz="2200" dirty="0" smtClean="0">
                <a:solidFill>
                  <a:schemeClr val="tx1"/>
                </a:solidFill>
                <a:latin typeface="Times New Roman" panose="02020603050405020304" pitchFamily="18" charset="0"/>
                <a:cs typeface="Times New Roman" panose="02020603050405020304" pitchFamily="18" charset="0"/>
              </a:rPr>
              <a:t>.</a:t>
            </a:r>
            <a:endParaRPr lang="en-US" sz="2200" dirty="0" smtClean="0">
              <a:solidFill>
                <a:schemeClr val="tx1"/>
              </a:solidFill>
              <a:latin typeface="Times New Roman" panose="02020603050405020304" pitchFamily="18" charset="0"/>
              <a:cs typeface="Times New Roman" panose="02020603050405020304" pitchFamily="18" charset="0"/>
            </a:endParaRPr>
          </a:p>
          <a:p>
            <a:pPr algn="just"/>
            <a:r>
              <a:rPr lang="en-US" sz="2200" dirty="0" err="1" smtClean="0">
                <a:solidFill>
                  <a:schemeClr val="tx1"/>
                </a:solidFill>
                <a:latin typeface="Times New Roman" panose="02020603050405020304" pitchFamily="18" charset="0"/>
                <a:cs typeface="Times New Roman" panose="02020603050405020304" pitchFamily="18" charset="0"/>
              </a:rPr>
              <a:t>Berdasarkan</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karakteristik</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pekerjaan</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ibu</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menunjukkan</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bahwa</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ibu</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dengan</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kategori</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tidak</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bekerja</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sebanyak</a:t>
            </a:r>
            <a:r>
              <a:rPr lang="en-US" sz="2200" dirty="0" smtClean="0">
                <a:solidFill>
                  <a:schemeClr val="tx1"/>
                </a:solidFill>
                <a:latin typeface="Times New Roman" panose="02020603050405020304" pitchFamily="18" charset="0"/>
                <a:cs typeface="Times New Roman" panose="02020603050405020304" pitchFamily="18" charset="0"/>
              </a:rPr>
              <a:t> 57 orang (93.4%) </a:t>
            </a:r>
            <a:r>
              <a:rPr lang="en-US" sz="2200" dirty="0" err="1" smtClean="0">
                <a:solidFill>
                  <a:schemeClr val="tx1"/>
                </a:solidFill>
                <a:latin typeface="Times New Roman" panose="02020603050405020304" pitchFamily="18" charset="0"/>
                <a:cs typeface="Times New Roman" panose="02020603050405020304" pitchFamily="18" charset="0"/>
              </a:rPr>
              <a:t>resiko</a:t>
            </a:r>
            <a:r>
              <a:rPr lang="en-US" sz="2200" dirty="0" smtClean="0">
                <a:solidFill>
                  <a:schemeClr val="tx1"/>
                </a:solidFill>
                <a:latin typeface="Times New Roman" panose="02020603050405020304" pitchFamily="18" charset="0"/>
                <a:cs typeface="Times New Roman" panose="02020603050405020304" pitchFamily="18" charset="0"/>
              </a:rPr>
              <a:t> anemia. </a:t>
            </a:r>
            <a:r>
              <a:rPr lang="en-US" sz="2200" dirty="0" err="1" smtClean="0">
                <a:solidFill>
                  <a:schemeClr val="tx1"/>
                </a:solidFill>
                <a:latin typeface="Times New Roman" panose="02020603050405020304" pitchFamily="18" charset="0"/>
                <a:cs typeface="Times New Roman" panose="02020603050405020304" pitchFamily="18" charset="0"/>
              </a:rPr>
              <a:t>Sedangkan</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ibu</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dengan</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kategori</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bekerja</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sebanyak</a:t>
            </a:r>
            <a:r>
              <a:rPr lang="en-US" sz="2200" dirty="0" smtClean="0">
                <a:solidFill>
                  <a:schemeClr val="tx1"/>
                </a:solidFill>
                <a:latin typeface="Times New Roman" panose="02020603050405020304" pitchFamily="18" charset="0"/>
                <a:cs typeface="Times New Roman" panose="02020603050405020304" pitchFamily="18" charset="0"/>
              </a:rPr>
              <a:t> 6 orang (100%) </a:t>
            </a:r>
            <a:r>
              <a:rPr lang="en-US" sz="2200" dirty="0" err="1" smtClean="0">
                <a:solidFill>
                  <a:schemeClr val="tx1"/>
                </a:solidFill>
                <a:latin typeface="Times New Roman" panose="02020603050405020304" pitchFamily="18" charset="0"/>
                <a:cs typeface="Times New Roman" panose="02020603050405020304" pitchFamily="18" charset="0"/>
              </a:rPr>
              <a:t>menderita</a:t>
            </a:r>
            <a:r>
              <a:rPr lang="en-US" sz="2200" dirty="0" smtClean="0">
                <a:solidFill>
                  <a:schemeClr val="tx1"/>
                </a:solidFill>
                <a:latin typeface="Times New Roman" panose="02020603050405020304" pitchFamily="18" charset="0"/>
                <a:cs typeface="Times New Roman" panose="02020603050405020304" pitchFamily="18" charset="0"/>
              </a:rPr>
              <a:t> anemia. </a:t>
            </a:r>
            <a:r>
              <a:rPr lang="en-US" sz="2200" dirty="0" err="1" smtClean="0">
                <a:solidFill>
                  <a:schemeClr val="tx1"/>
                </a:solidFill>
                <a:latin typeface="Times New Roman" panose="02020603050405020304" pitchFamily="18" charset="0"/>
                <a:cs typeface="Times New Roman" panose="02020603050405020304" pitchFamily="18" charset="0"/>
              </a:rPr>
              <a:t>Bahwa</a:t>
            </a:r>
            <a:r>
              <a:rPr lang="en-US" sz="2200" dirty="0" smtClean="0">
                <a:solidFill>
                  <a:schemeClr val="tx1"/>
                </a:solidFill>
                <a:latin typeface="Times New Roman" panose="02020603050405020304" pitchFamily="18" charset="0"/>
                <a:cs typeface="Times New Roman" panose="02020603050405020304" pitchFamily="18" charset="0"/>
              </a:rPr>
              <a:t> p-value (0.518) </a:t>
            </a:r>
            <a:r>
              <a:rPr lang="en-US" sz="2200" dirty="0" err="1" smtClean="0">
                <a:solidFill>
                  <a:schemeClr val="tx1"/>
                </a:solidFill>
                <a:latin typeface="Times New Roman" panose="02020603050405020304" pitchFamily="18" charset="0"/>
                <a:cs typeface="Times New Roman" panose="02020603050405020304" pitchFamily="18" charset="0"/>
              </a:rPr>
              <a:t>tidak</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berhubungan</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pekerjaan</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terhadap</a:t>
            </a:r>
            <a:r>
              <a:rPr lang="en-US" sz="2200" dirty="0" smtClean="0">
                <a:solidFill>
                  <a:schemeClr val="tx1"/>
                </a:solidFill>
                <a:latin typeface="Times New Roman" panose="02020603050405020304" pitchFamily="18" charset="0"/>
                <a:cs typeface="Times New Roman" panose="02020603050405020304" pitchFamily="18" charset="0"/>
              </a:rPr>
              <a:t> anemia </a:t>
            </a:r>
            <a:r>
              <a:rPr lang="en-US" sz="2200" dirty="0" err="1" smtClean="0">
                <a:solidFill>
                  <a:schemeClr val="tx1"/>
                </a:solidFill>
                <a:latin typeface="Times New Roman" panose="02020603050405020304" pitchFamily="18" charset="0"/>
                <a:cs typeface="Times New Roman" panose="02020603050405020304" pitchFamily="18" charset="0"/>
              </a:rPr>
              <a:t>ibu</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hamil</a:t>
            </a:r>
            <a:r>
              <a:rPr lang="en-US" sz="2200" dirty="0" smtClean="0">
                <a:solidFill>
                  <a:schemeClr val="tx1"/>
                </a:solidFill>
                <a:latin typeface="Times New Roman" panose="02020603050405020304" pitchFamily="18" charset="0"/>
                <a:cs typeface="Times New Roman" panose="02020603050405020304" pitchFamily="18" charset="0"/>
              </a:rPr>
              <a:t>.</a:t>
            </a:r>
            <a:endParaRPr lang="en-US" sz="2200" dirty="0" smtClean="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Analisis</a:t>
            </a:r>
            <a:r>
              <a:rPr lang="en-US" dirty="0" smtClean="0"/>
              <a:t> </a:t>
            </a:r>
            <a:r>
              <a:rPr lang="en-US" dirty="0" err="1" smtClean="0"/>
              <a:t>bivariat</a:t>
            </a:r>
            <a:endParaRPr lang="en-US" dirty="0"/>
          </a:p>
        </p:txBody>
      </p:sp>
      <p:sp>
        <p:nvSpPr>
          <p:cNvPr id="3" name="Content Placeholder 2"/>
          <p:cNvSpPr>
            <a:spLocks noGrp="1"/>
          </p:cNvSpPr>
          <p:nvPr>
            <p:ph idx="1"/>
          </p:nvPr>
        </p:nvSpPr>
        <p:spPr>
          <a:xfrm>
            <a:off x="304800" y="1600200"/>
            <a:ext cx="8382000" cy="4525963"/>
          </a:xfrm>
        </p:spPr>
        <p:txBody>
          <a:bodyPr>
            <a:noAutofit/>
          </a:bodyPr>
          <a:lstStyle/>
          <a:p>
            <a:pPr algn="just"/>
            <a:r>
              <a:rPr lang="en-US" sz="1800" dirty="0" err="1">
                <a:latin typeface="Times New Roman" panose="02020603050405020304" pitchFamily="18" charset="0"/>
                <a:cs typeface="Times New Roman" panose="02020603050405020304" pitchFamily="18" charset="0"/>
              </a:rPr>
              <a:t>Berdasarkan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pengetahuan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ibu</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menunjukkan</a:t>
            </a:r>
            <a:r>
              <a:rPr lang="en-US" sz="1800" dirty="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bahwa</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ibu</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dengan</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kategori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berpengetahuan</a:t>
            </a:r>
            <a:r>
              <a:rPr lang="en-US" sz="1800" dirty="0" smtClean="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rendah</a:t>
            </a:r>
            <a:r>
              <a:rPr lang="en-US" sz="1800" dirty="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sebanyak</a:t>
            </a:r>
            <a:r>
              <a:rPr lang="en-US" sz="1800" dirty="0" smtClean="0">
                <a:latin typeface="Times New Roman" panose="02020603050405020304" pitchFamily="18" charset="0"/>
                <a:cs typeface="Times New Roman" panose="02020603050405020304" pitchFamily="18" charset="0"/>
              </a:rPr>
              <a:t> 61 </a:t>
            </a:r>
            <a:r>
              <a:rPr lang="en-US" sz="1800" dirty="0">
                <a:latin typeface="Times New Roman" panose="02020603050405020304" pitchFamily="18" charset="0"/>
                <a:cs typeface="Times New Roman" panose="02020603050405020304" pitchFamily="18" charset="0"/>
              </a:rPr>
              <a:t>orang (95.3%) </a:t>
            </a:r>
            <a:r>
              <a:rPr lang="en-US" sz="1800" dirty="0" err="1">
                <a:latin typeface="Times New Roman" panose="02020603050405020304" pitchFamily="18" charset="0"/>
                <a:cs typeface="Times New Roman" panose="02020603050405020304" pitchFamily="18" charset="0"/>
              </a:rPr>
              <a:t>resiko</a:t>
            </a:r>
            <a:r>
              <a:rPr lang="en-US" sz="1800" dirty="0">
                <a:latin typeface="Times New Roman" panose="02020603050405020304" pitchFamily="18" charset="0"/>
                <a:cs typeface="Times New Roman" panose="02020603050405020304" pitchFamily="18" charset="0"/>
              </a:rPr>
              <a:t> anemia. </a:t>
            </a:r>
            <a:r>
              <a:rPr lang="en-US" sz="1800" dirty="0" err="1" smtClean="0">
                <a:latin typeface="Times New Roman" panose="02020603050405020304" pitchFamily="18" charset="0"/>
                <a:cs typeface="Times New Roman" panose="02020603050405020304" pitchFamily="18" charset="0"/>
              </a:rPr>
              <a:t>Ibu</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dengan</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kategori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berpengetahuan</a:t>
            </a:r>
            <a:r>
              <a:rPr lang="en-US" sz="1800" dirty="0" smtClean="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tinggi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sebanyak</a:t>
            </a:r>
            <a:r>
              <a:rPr lang="en-US" sz="1800" dirty="0">
                <a:latin typeface="Times New Roman" panose="02020603050405020304" pitchFamily="18" charset="0"/>
                <a:cs typeface="Times New Roman" panose="02020603050405020304" pitchFamily="18" charset="0"/>
              </a:rPr>
              <a:t> 2 orang (66.7%) </a:t>
            </a:r>
            <a:r>
              <a:rPr lang="en-US" sz="1800" dirty="0" err="1">
                <a:latin typeface="Times New Roman" panose="02020603050405020304" pitchFamily="18" charset="0"/>
                <a:cs typeface="Times New Roman" panose="02020603050405020304" pitchFamily="18" charset="0"/>
              </a:rPr>
              <a:t>resiko</a:t>
            </a:r>
            <a:r>
              <a:rPr lang="en-US" sz="1800" dirty="0">
                <a:latin typeface="Times New Roman" panose="02020603050405020304" pitchFamily="18" charset="0"/>
                <a:cs typeface="Times New Roman" panose="02020603050405020304" pitchFamily="18" charset="0"/>
              </a:rPr>
              <a:t> anemia. </a:t>
            </a:r>
            <a:r>
              <a:rPr lang="en-US" sz="1800" dirty="0" err="1">
                <a:latin typeface="Times New Roman" panose="02020603050405020304" pitchFamily="18" charset="0"/>
                <a:cs typeface="Times New Roman" panose="02020603050405020304" pitchFamily="18" charset="0"/>
              </a:rPr>
              <a:t>Bahwa</a:t>
            </a:r>
            <a:r>
              <a:rPr lang="en-US" sz="1800" dirty="0">
                <a:latin typeface="Times New Roman" panose="02020603050405020304" pitchFamily="18" charset="0"/>
                <a:cs typeface="Times New Roman" panose="02020603050405020304" pitchFamily="18" charset="0"/>
              </a:rPr>
              <a:t> </a:t>
            </a:r>
            <a:r>
              <a:rPr lang="en-US" sz="1800" i="1" dirty="0">
                <a:latin typeface="Times New Roman" panose="02020603050405020304" pitchFamily="18" charset="0"/>
                <a:cs typeface="Times New Roman" panose="02020603050405020304" pitchFamily="18" charset="0"/>
              </a:rPr>
              <a:t>p-value </a:t>
            </a:r>
            <a:r>
              <a:rPr lang="en-US" sz="1800" dirty="0">
                <a:latin typeface="Times New Roman" panose="02020603050405020304" pitchFamily="18" charset="0"/>
                <a:cs typeface="Times New Roman" panose="02020603050405020304" pitchFamily="18" charset="0"/>
              </a:rPr>
              <a:t>(0.041) </a:t>
            </a:r>
            <a:r>
              <a:rPr lang="en-US" sz="1800" dirty="0" err="1">
                <a:latin typeface="Times New Roman" panose="02020603050405020304" pitchFamily="18" charset="0"/>
                <a:cs typeface="Times New Roman" panose="02020603050405020304" pitchFamily="18" charset="0"/>
              </a:rPr>
              <a:t>berhubungan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pengetahuan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terhadap</a:t>
            </a:r>
            <a:r>
              <a:rPr lang="en-US" sz="1800" dirty="0">
                <a:latin typeface="Times New Roman" panose="02020603050405020304" pitchFamily="18" charset="0"/>
                <a:cs typeface="Times New Roman" panose="02020603050405020304" pitchFamily="18" charset="0"/>
              </a:rPr>
              <a:t> anemia </a:t>
            </a:r>
            <a:r>
              <a:rPr lang="en-US" sz="1800" dirty="0" err="1">
                <a:latin typeface="Times New Roman" panose="02020603050405020304" pitchFamily="18" charset="0"/>
                <a:cs typeface="Times New Roman" panose="02020603050405020304" pitchFamily="18" charset="0"/>
              </a:rPr>
              <a:t>ibu</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hamil</a:t>
            </a:r>
            <a:r>
              <a:rPr lang="en-US" sz="1800" dirty="0">
                <a:latin typeface="Times New Roman" panose="02020603050405020304" pitchFamily="18" charset="0"/>
                <a:cs typeface="Times New Roman" panose="02020603050405020304" pitchFamily="18" charset="0"/>
              </a:rPr>
              <a:t>.</a:t>
            </a:r>
            <a:endParaRPr lang="en-US" sz="1800" dirty="0">
              <a:latin typeface="Times New Roman" panose="02020603050405020304" pitchFamily="18" charset="0"/>
              <a:cs typeface="Times New Roman" panose="02020603050405020304" pitchFamily="18" charset="0"/>
            </a:endParaRPr>
          </a:p>
          <a:p>
            <a:pPr algn="just"/>
            <a:r>
              <a:rPr lang="en-US" sz="1800" dirty="0" err="1">
                <a:latin typeface="Times New Roman" panose="02020603050405020304" pitchFamily="18" charset="0"/>
                <a:cs typeface="Times New Roman" panose="02020603050405020304" pitchFamily="18" charset="0"/>
              </a:rPr>
              <a:t>Berdasarkan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paritas</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atau</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riwayat</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ibu</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melahirkan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menunjukkan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bahwa</a:t>
            </a:r>
            <a:r>
              <a:rPr lang="en-US" sz="1800" dirty="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ibu</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dengan</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kategori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paritas</a:t>
            </a:r>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 3 </a:t>
            </a:r>
            <a:r>
              <a:rPr lang="en-US" sz="1800" dirty="0" err="1">
                <a:latin typeface="Times New Roman" panose="02020603050405020304" pitchFamily="18" charset="0"/>
                <a:cs typeface="Times New Roman" panose="02020603050405020304" pitchFamily="18" charset="0"/>
              </a:rPr>
              <a:t>anak</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sebanyak</a:t>
            </a:r>
            <a:r>
              <a:rPr lang="en-US" sz="1800" dirty="0">
                <a:latin typeface="Times New Roman" panose="02020603050405020304" pitchFamily="18" charset="0"/>
                <a:cs typeface="Times New Roman" panose="02020603050405020304" pitchFamily="18" charset="0"/>
              </a:rPr>
              <a:t> 57 orang (93.4%) </a:t>
            </a:r>
            <a:r>
              <a:rPr lang="en-US" sz="1800" dirty="0" err="1">
                <a:latin typeface="Times New Roman" panose="02020603050405020304" pitchFamily="18" charset="0"/>
                <a:cs typeface="Times New Roman" panose="02020603050405020304" pitchFamily="18" charset="0"/>
              </a:rPr>
              <a:t>menderita</a:t>
            </a:r>
            <a:r>
              <a:rPr lang="en-US" sz="1800" dirty="0">
                <a:latin typeface="Times New Roman" panose="02020603050405020304" pitchFamily="18" charset="0"/>
                <a:cs typeface="Times New Roman" panose="02020603050405020304" pitchFamily="18" charset="0"/>
              </a:rPr>
              <a:t> anemia. </a:t>
            </a:r>
            <a:r>
              <a:rPr lang="en-US" sz="1800" dirty="0" err="1">
                <a:latin typeface="Times New Roman" panose="02020603050405020304" pitchFamily="18" charset="0"/>
                <a:cs typeface="Times New Roman" panose="02020603050405020304" pitchFamily="18" charset="0"/>
              </a:rPr>
              <a:t>Sedangkan</a:t>
            </a:r>
            <a:r>
              <a:rPr lang="en-US" sz="1800" dirty="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ibu</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dengan</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kategori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paritas</a:t>
            </a:r>
            <a:r>
              <a:rPr lang="en-US" sz="1800" dirty="0" smtClean="0">
                <a:latin typeface="Times New Roman" panose="02020603050405020304" pitchFamily="18" charset="0"/>
                <a:cs typeface="Times New Roman" panose="02020603050405020304" pitchFamily="18" charset="0"/>
              </a:rPr>
              <a:t> &lt; </a:t>
            </a:r>
            <a:r>
              <a:rPr lang="en-US" sz="1800" dirty="0">
                <a:latin typeface="Times New Roman" panose="02020603050405020304" pitchFamily="18" charset="0"/>
                <a:cs typeface="Times New Roman" panose="02020603050405020304" pitchFamily="18" charset="0"/>
              </a:rPr>
              <a:t>3 </a:t>
            </a:r>
            <a:r>
              <a:rPr lang="en-US" sz="1800" dirty="0" err="1">
                <a:latin typeface="Times New Roman" panose="02020603050405020304" pitchFamily="18" charset="0"/>
                <a:cs typeface="Times New Roman" panose="02020603050405020304" pitchFamily="18" charset="0"/>
              </a:rPr>
              <a:t>anak</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sebanyak</a:t>
            </a:r>
            <a:r>
              <a:rPr lang="en-US" sz="1800" dirty="0">
                <a:latin typeface="Times New Roman" panose="02020603050405020304" pitchFamily="18" charset="0"/>
                <a:cs typeface="Times New Roman" panose="02020603050405020304" pitchFamily="18" charset="0"/>
              </a:rPr>
              <a:t> 6 orang (100%) </a:t>
            </a:r>
            <a:r>
              <a:rPr lang="en-US" sz="1800" dirty="0" err="1">
                <a:latin typeface="Times New Roman" panose="02020603050405020304" pitchFamily="18" charset="0"/>
                <a:cs typeface="Times New Roman" panose="02020603050405020304" pitchFamily="18" charset="0"/>
              </a:rPr>
              <a:t>menderita</a:t>
            </a:r>
            <a:r>
              <a:rPr lang="en-US" sz="1800" dirty="0">
                <a:latin typeface="Times New Roman" panose="02020603050405020304" pitchFamily="18" charset="0"/>
                <a:cs typeface="Times New Roman" panose="02020603050405020304" pitchFamily="18" charset="0"/>
              </a:rPr>
              <a:t> anemia. </a:t>
            </a:r>
            <a:r>
              <a:rPr lang="en-US" sz="1800" dirty="0" err="1">
                <a:latin typeface="Times New Roman" panose="02020603050405020304" pitchFamily="18" charset="0"/>
                <a:cs typeface="Times New Roman" panose="02020603050405020304" pitchFamily="18" charset="0"/>
              </a:rPr>
              <a:t>Bahwa</a:t>
            </a:r>
            <a:r>
              <a:rPr lang="en-US" sz="1800" dirty="0">
                <a:latin typeface="Times New Roman" panose="02020603050405020304" pitchFamily="18" charset="0"/>
                <a:cs typeface="Times New Roman" panose="02020603050405020304" pitchFamily="18" charset="0"/>
              </a:rPr>
              <a:t> </a:t>
            </a:r>
            <a:r>
              <a:rPr lang="en-US" sz="1800" i="1" dirty="0">
                <a:latin typeface="Times New Roman" panose="02020603050405020304" pitchFamily="18" charset="0"/>
                <a:cs typeface="Times New Roman" panose="02020603050405020304" pitchFamily="18" charset="0"/>
              </a:rPr>
              <a:t>p-value</a:t>
            </a:r>
            <a:r>
              <a:rPr lang="en-US" sz="1800" dirty="0">
                <a:latin typeface="Times New Roman" panose="02020603050405020304" pitchFamily="18" charset="0"/>
                <a:cs typeface="Times New Roman" panose="02020603050405020304" pitchFamily="18" charset="0"/>
              </a:rPr>
              <a:t> (0.518) </a:t>
            </a:r>
            <a:r>
              <a:rPr lang="en-US" sz="1800" dirty="0" err="1">
                <a:latin typeface="Times New Roman" panose="02020603050405020304" pitchFamily="18" charset="0"/>
                <a:cs typeface="Times New Roman" panose="02020603050405020304" pitchFamily="18" charset="0"/>
              </a:rPr>
              <a:t>tidak</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berhubungan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paritas</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terhadap</a:t>
            </a:r>
            <a:r>
              <a:rPr lang="en-US" sz="1800" dirty="0">
                <a:latin typeface="Times New Roman" panose="02020603050405020304" pitchFamily="18" charset="0"/>
                <a:cs typeface="Times New Roman" panose="02020603050405020304" pitchFamily="18" charset="0"/>
              </a:rPr>
              <a:t> anemia </a:t>
            </a:r>
            <a:r>
              <a:rPr lang="en-US" sz="1800" dirty="0" err="1">
                <a:latin typeface="Times New Roman" panose="02020603050405020304" pitchFamily="18" charset="0"/>
                <a:cs typeface="Times New Roman" panose="02020603050405020304" pitchFamily="18" charset="0"/>
              </a:rPr>
              <a:t>ibu</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hamil</a:t>
            </a:r>
            <a:r>
              <a:rPr lang="en-US" sz="1800" dirty="0">
                <a:latin typeface="Times New Roman" panose="02020603050405020304" pitchFamily="18" charset="0"/>
                <a:cs typeface="Times New Roman" panose="02020603050405020304" pitchFamily="18" charset="0"/>
              </a:rPr>
              <a:t>.</a:t>
            </a:r>
            <a:endParaRPr lang="en-US" sz="1800" dirty="0">
              <a:latin typeface="Times New Roman" panose="02020603050405020304" pitchFamily="18" charset="0"/>
              <a:cs typeface="Times New Roman" panose="02020603050405020304" pitchFamily="18" charset="0"/>
            </a:endParaRPr>
          </a:p>
          <a:p>
            <a:pPr algn="just"/>
            <a:r>
              <a:rPr lang="en-US" sz="1800" dirty="0" err="1">
                <a:latin typeface="Times New Roman" panose="02020603050405020304" pitchFamily="18" charset="0"/>
                <a:cs typeface="Times New Roman" panose="02020603050405020304" pitchFamily="18" charset="0"/>
              </a:rPr>
              <a:t>Berdasarkan</a:t>
            </a:r>
            <a:r>
              <a:rPr lang="en-US" sz="1800" dirty="0">
                <a:latin typeface="Times New Roman" panose="02020603050405020304" pitchFamily="18" charset="0"/>
                <a:cs typeface="Times New Roman" panose="02020603050405020304" pitchFamily="18" charset="0"/>
              </a:rPr>
              <a:t> status </a:t>
            </a:r>
            <a:r>
              <a:rPr lang="en-US" sz="1800" dirty="0" err="1">
                <a:latin typeface="Times New Roman" panose="02020603050405020304" pitchFamily="18" charset="0"/>
                <a:cs typeface="Times New Roman" panose="02020603050405020304" pitchFamily="18" charset="0"/>
              </a:rPr>
              <a:t>gizi</a:t>
            </a:r>
            <a:r>
              <a:rPr lang="en-US" sz="1800" dirty="0">
                <a:latin typeface="Times New Roman" panose="02020603050405020304" pitchFamily="18" charset="0"/>
                <a:cs typeface="Times New Roman" panose="02020603050405020304" pitchFamily="18" charset="0"/>
              </a:rPr>
              <a:t> (LILA) </a:t>
            </a:r>
            <a:r>
              <a:rPr lang="en-US" sz="1800" dirty="0" err="1">
                <a:latin typeface="Times New Roman" panose="02020603050405020304" pitchFamily="18" charset="0"/>
                <a:cs typeface="Times New Roman" panose="02020603050405020304" pitchFamily="18" charset="0"/>
              </a:rPr>
              <a:t>menunjukkan</a:t>
            </a:r>
            <a:r>
              <a:rPr lang="en-US" sz="1800" dirty="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ibu</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dengan</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kategori</a:t>
            </a:r>
            <a:r>
              <a:rPr lang="en-US" sz="1800" dirty="0" smtClean="0">
                <a:latin typeface="Times New Roman" panose="02020603050405020304" pitchFamily="18" charset="0"/>
                <a:cs typeface="Times New Roman" panose="02020603050405020304" pitchFamily="18" charset="0"/>
              </a:rPr>
              <a:t> status </a:t>
            </a:r>
            <a:r>
              <a:rPr lang="en-US" sz="1800" dirty="0" err="1">
                <a:latin typeface="Times New Roman" panose="02020603050405020304" pitchFamily="18" charset="0"/>
                <a:cs typeface="Times New Roman" panose="02020603050405020304" pitchFamily="18" charset="0"/>
              </a:rPr>
              <a:t>gizi</a:t>
            </a:r>
            <a:r>
              <a:rPr lang="en-US" sz="1800" dirty="0">
                <a:latin typeface="Times New Roman" panose="02020603050405020304" pitchFamily="18" charset="0"/>
                <a:cs typeface="Times New Roman" panose="02020603050405020304" pitchFamily="18" charset="0"/>
              </a:rPr>
              <a:t> &lt; 23.5 cm </a:t>
            </a:r>
            <a:r>
              <a:rPr lang="en-US" sz="1800" dirty="0" err="1">
                <a:latin typeface="Times New Roman" panose="02020603050405020304" pitchFamily="18" charset="0"/>
                <a:cs typeface="Times New Roman" panose="02020603050405020304" pitchFamily="18" charset="0"/>
              </a:rPr>
              <a:t>sebanyak</a:t>
            </a:r>
            <a:r>
              <a:rPr lang="en-US" sz="1800" dirty="0">
                <a:latin typeface="Times New Roman" panose="02020603050405020304" pitchFamily="18" charset="0"/>
                <a:cs typeface="Times New Roman" panose="02020603050405020304" pitchFamily="18" charset="0"/>
              </a:rPr>
              <a:t> 32 orang (100%) </a:t>
            </a:r>
            <a:r>
              <a:rPr lang="en-US" sz="1800" dirty="0" err="1">
                <a:latin typeface="Times New Roman" panose="02020603050405020304" pitchFamily="18" charset="0"/>
                <a:cs typeface="Times New Roman" panose="02020603050405020304" pitchFamily="18" charset="0"/>
              </a:rPr>
              <a:t>menderita</a:t>
            </a:r>
            <a:r>
              <a:rPr lang="en-US" sz="1800" dirty="0">
                <a:latin typeface="Times New Roman" panose="02020603050405020304" pitchFamily="18" charset="0"/>
                <a:cs typeface="Times New Roman" panose="02020603050405020304" pitchFamily="18" charset="0"/>
              </a:rPr>
              <a:t> anemia. </a:t>
            </a:r>
            <a:r>
              <a:rPr lang="en-US" sz="1800" dirty="0" err="1">
                <a:latin typeface="Times New Roman" panose="02020603050405020304" pitchFamily="18" charset="0"/>
                <a:cs typeface="Times New Roman" panose="02020603050405020304" pitchFamily="18" charset="0"/>
              </a:rPr>
              <a:t>Sedangkan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ibu</a:t>
            </a:r>
            <a:r>
              <a:rPr lang="en-US" sz="1800" dirty="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dengan</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kategori</a:t>
            </a:r>
            <a:r>
              <a:rPr lang="en-US" sz="1800" dirty="0" smtClean="0">
                <a:latin typeface="Times New Roman" panose="02020603050405020304" pitchFamily="18" charset="0"/>
                <a:cs typeface="Times New Roman" panose="02020603050405020304" pitchFamily="18" charset="0"/>
              </a:rPr>
              <a:t> status </a:t>
            </a:r>
            <a:r>
              <a:rPr lang="en-US" sz="1800" dirty="0" err="1">
                <a:latin typeface="Times New Roman" panose="02020603050405020304" pitchFamily="18" charset="0"/>
                <a:cs typeface="Times New Roman" panose="02020603050405020304" pitchFamily="18" charset="0"/>
              </a:rPr>
              <a:t>gizi</a:t>
            </a:r>
            <a:r>
              <a:rPr lang="en-US" sz="1800" dirty="0">
                <a:latin typeface="Times New Roman" panose="02020603050405020304" pitchFamily="18" charset="0"/>
                <a:cs typeface="Times New Roman" panose="02020603050405020304" pitchFamily="18" charset="0"/>
              </a:rPr>
              <a:t> ≥ 23.5 cm </a:t>
            </a:r>
            <a:r>
              <a:rPr lang="en-US" sz="1800" dirty="0" err="1">
                <a:latin typeface="Times New Roman" panose="02020603050405020304" pitchFamily="18" charset="0"/>
                <a:cs typeface="Times New Roman" panose="02020603050405020304" pitchFamily="18" charset="0"/>
              </a:rPr>
              <a:t>sebanyak</a:t>
            </a:r>
            <a:r>
              <a:rPr lang="en-US" sz="1800" dirty="0">
                <a:latin typeface="Times New Roman" panose="02020603050405020304" pitchFamily="18" charset="0"/>
                <a:cs typeface="Times New Roman" panose="02020603050405020304" pitchFamily="18" charset="0"/>
              </a:rPr>
              <a:t> 31 orang (88.6%) </a:t>
            </a:r>
            <a:r>
              <a:rPr lang="en-US" sz="1800" dirty="0" err="1">
                <a:latin typeface="Times New Roman" panose="02020603050405020304" pitchFamily="18" charset="0"/>
                <a:cs typeface="Times New Roman" panose="02020603050405020304" pitchFamily="18" charset="0"/>
              </a:rPr>
              <a:t>menderita</a:t>
            </a:r>
            <a:r>
              <a:rPr lang="en-US" sz="1800" dirty="0">
                <a:latin typeface="Times New Roman" panose="02020603050405020304" pitchFamily="18" charset="0"/>
                <a:cs typeface="Times New Roman" panose="02020603050405020304" pitchFamily="18" charset="0"/>
              </a:rPr>
              <a:t> anemia. </a:t>
            </a:r>
            <a:r>
              <a:rPr lang="en-US" sz="1800" dirty="0" err="1">
                <a:latin typeface="Times New Roman" panose="02020603050405020304" pitchFamily="18" charset="0"/>
                <a:cs typeface="Times New Roman" panose="02020603050405020304" pitchFamily="18" charset="0"/>
              </a:rPr>
              <a:t>Bahwa</a:t>
            </a:r>
            <a:r>
              <a:rPr lang="en-US" sz="1800" dirty="0">
                <a:latin typeface="Times New Roman" panose="02020603050405020304" pitchFamily="18" charset="0"/>
                <a:cs typeface="Times New Roman" panose="02020603050405020304" pitchFamily="18" charset="0"/>
              </a:rPr>
              <a:t> </a:t>
            </a:r>
            <a:r>
              <a:rPr lang="en-US" sz="1800" i="1" dirty="0">
                <a:latin typeface="Times New Roman" panose="02020603050405020304" pitchFamily="18" charset="0"/>
                <a:cs typeface="Times New Roman" panose="02020603050405020304" pitchFamily="18" charset="0"/>
              </a:rPr>
              <a:t>p-value</a:t>
            </a:r>
            <a:r>
              <a:rPr lang="en-US" sz="1800" dirty="0">
                <a:latin typeface="Times New Roman" panose="02020603050405020304" pitchFamily="18" charset="0"/>
                <a:cs typeface="Times New Roman" panose="02020603050405020304" pitchFamily="18" charset="0"/>
              </a:rPr>
              <a:t> (0.049) </a:t>
            </a:r>
            <a:r>
              <a:rPr lang="en-US" sz="1800" dirty="0" err="1">
                <a:latin typeface="Times New Roman" panose="02020603050405020304" pitchFamily="18" charset="0"/>
                <a:cs typeface="Times New Roman" panose="02020603050405020304" pitchFamily="18" charset="0"/>
              </a:rPr>
              <a:t>berhubungan</a:t>
            </a:r>
            <a:r>
              <a:rPr lang="en-US" sz="1800" dirty="0">
                <a:latin typeface="Times New Roman" panose="02020603050405020304" pitchFamily="18" charset="0"/>
                <a:cs typeface="Times New Roman" panose="02020603050405020304" pitchFamily="18" charset="0"/>
              </a:rPr>
              <a:t> status </a:t>
            </a:r>
            <a:r>
              <a:rPr lang="en-US" sz="1800" dirty="0" err="1">
                <a:latin typeface="Times New Roman" panose="02020603050405020304" pitchFamily="18" charset="0"/>
                <a:cs typeface="Times New Roman" panose="02020603050405020304" pitchFamily="18" charset="0"/>
              </a:rPr>
              <a:t>gizi</a:t>
            </a:r>
            <a:r>
              <a:rPr lang="en-US" sz="1800" dirty="0">
                <a:latin typeface="Times New Roman" panose="02020603050405020304" pitchFamily="18" charset="0"/>
                <a:cs typeface="Times New Roman" panose="02020603050405020304" pitchFamily="18" charset="0"/>
              </a:rPr>
              <a:t> (LILA) </a:t>
            </a:r>
            <a:r>
              <a:rPr lang="en-US" sz="1800" dirty="0" err="1">
                <a:latin typeface="Times New Roman" panose="02020603050405020304" pitchFamily="18" charset="0"/>
                <a:cs typeface="Times New Roman" panose="02020603050405020304" pitchFamily="18" charset="0"/>
              </a:rPr>
              <a:t>ibu</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terhadap</a:t>
            </a:r>
            <a:r>
              <a:rPr lang="en-US" sz="1800" dirty="0">
                <a:latin typeface="Times New Roman" panose="02020603050405020304" pitchFamily="18" charset="0"/>
                <a:cs typeface="Times New Roman" panose="02020603050405020304" pitchFamily="18" charset="0"/>
              </a:rPr>
              <a:t> anemia </a:t>
            </a:r>
            <a:r>
              <a:rPr lang="en-US" sz="1800" dirty="0" err="1">
                <a:latin typeface="Times New Roman" panose="02020603050405020304" pitchFamily="18" charset="0"/>
                <a:cs typeface="Times New Roman" panose="02020603050405020304" pitchFamily="18" charset="0"/>
              </a:rPr>
              <a:t>ibu</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hamil</a:t>
            </a:r>
            <a:r>
              <a:rPr lang="en-US" sz="1800" dirty="0">
                <a:latin typeface="Times New Roman" panose="02020603050405020304" pitchFamily="18" charset="0"/>
                <a:cs typeface="Times New Roman" panose="02020603050405020304" pitchFamily="18" charset="0"/>
              </a:rPr>
              <a:t>.</a:t>
            </a:r>
            <a:endParaRPr lang="en-US" sz="1800" dirty="0">
              <a:latin typeface="Times New Roman" panose="02020603050405020304" pitchFamily="18" charset="0"/>
              <a:cs typeface="Times New Roman" panose="02020603050405020304" pitchFamily="18" charset="0"/>
            </a:endParaRPr>
          </a:p>
          <a:p>
            <a:pPr algn="just"/>
            <a:r>
              <a:rPr lang="en-US" sz="1800" dirty="0" err="1">
                <a:latin typeface="Times New Roman" panose="02020603050405020304" pitchFamily="18" charset="0"/>
                <a:cs typeface="Times New Roman" panose="02020603050405020304" pitchFamily="18" charset="0"/>
              </a:rPr>
              <a:t>Berdasarkan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kepatuhan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konsumsi</a:t>
            </a:r>
            <a:r>
              <a:rPr lang="en-US" sz="1800" dirty="0">
                <a:latin typeface="Times New Roman" panose="02020603050405020304" pitchFamily="18" charset="0"/>
                <a:cs typeface="Times New Roman" panose="02020603050405020304" pitchFamily="18" charset="0"/>
              </a:rPr>
              <a:t> tablet </a:t>
            </a:r>
            <a:r>
              <a:rPr lang="en-US" sz="1800" dirty="0" err="1">
                <a:latin typeface="Times New Roman" panose="02020603050405020304" pitchFamily="18" charset="0"/>
                <a:cs typeface="Times New Roman" panose="02020603050405020304" pitchFamily="18" charset="0"/>
              </a:rPr>
              <a:t>tambah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darah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menunjukkan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bahwa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ibu</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hamil</a:t>
            </a:r>
            <a:r>
              <a:rPr lang="en-US" sz="1800" dirty="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yang </a:t>
            </a:r>
            <a:r>
              <a:rPr lang="en-US" sz="1800" dirty="0" err="1" smtClean="0">
                <a:latin typeface="Times New Roman" panose="02020603050405020304" pitchFamily="18" charset="0"/>
                <a:cs typeface="Times New Roman" panose="02020603050405020304" pitchFamily="18" charset="0"/>
              </a:rPr>
              <a:t>tidak</a:t>
            </a:r>
            <a:r>
              <a:rPr lang="en-US" sz="1800" dirty="0" smtClean="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patuh</a:t>
            </a:r>
            <a:r>
              <a:rPr lang="en-US" sz="1800" dirty="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sebanyak</a:t>
            </a:r>
            <a:r>
              <a:rPr lang="en-US" sz="1800" dirty="0" smtClean="0">
                <a:latin typeface="Times New Roman" panose="02020603050405020304" pitchFamily="18" charset="0"/>
                <a:cs typeface="Times New Roman" panose="02020603050405020304" pitchFamily="18" charset="0"/>
              </a:rPr>
              <a:t> 56 </a:t>
            </a:r>
            <a:r>
              <a:rPr lang="en-US" sz="1800" dirty="0">
                <a:latin typeface="Times New Roman" panose="02020603050405020304" pitchFamily="18" charset="0"/>
                <a:cs typeface="Times New Roman" panose="02020603050405020304" pitchFamily="18" charset="0"/>
              </a:rPr>
              <a:t>orang (98.2%) </a:t>
            </a:r>
            <a:r>
              <a:rPr lang="en-US" sz="1800" dirty="0" err="1">
                <a:latin typeface="Times New Roman" panose="02020603050405020304" pitchFamily="18" charset="0"/>
                <a:cs typeface="Times New Roman" panose="02020603050405020304" pitchFamily="18" charset="0"/>
              </a:rPr>
              <a:t>menderita</a:t>
            </a:r>
            <a:r>
              <a:rPr lang="en-US" sz="1800" dirty="0">
                <a:latin typeface="Times New Roman" panose="02020603050405020304" pitchFamily="18" charset="0"/>
                <a:cs typeface="Times New Roman" panose="02020603050405020304" pitchFamily="18" charset="0"/>
              </a:rPr>
              <a:t> anemia. </a:t>
            </a:r>
            <a:r>
              <a:rPr lang="en-US" sz="1800" dirty="0" err="1">
                <a:latin typeface="Times New Roman" panose="02020603050405020304" pitchFamily="18" charset="0"/>
                <a:cs typeface="Times New Roman" panose="02020603050405020304" pitchFamily="18" charset="0"/>
              </a:rPr>
              <a:t>Sedangkan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ibu</a:t>
            </a:r>
            <a:r>
              <a:rPr lang="en-US" sz="1800" dirty="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hamil</a:t>
            </a:r>
            <a:r>
              <a:rPr lang="en-US" sz="1800" dirty="0" smtClean="0">
                <a:latin typeface="Times New Roman" panose="02020603050405020304" pitchFamily="18" charset="0"/>
                <a:cs typeface="Times New Roman" panose="02020603050405020304" pitchFamily="18" charset="0"/>
              </a:rPr>
              <a:t> yang </a:t>
            </a:r>
            <a:r>
              <a:rPr lang="en-US" sz="1800" dirty="0" err="1" smtClean="0">
                <a:latin typeface="Times New Roman" panose="02020603050405020304" pitchFamily="18" charset="0"/>
                <a:cs typeface="Times New Roman" panose="02020603050405020304" pitchFamily="18" charset="0"/>
              </a:rPr>
              <a:t>patuh</a:t>
            </a:r>
            <a:r>
              <a:rPr lang="en-US" sz="1800" dirty="0" smtClean="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sebanyak</a:t>
            </a:r>
            <a:r>
              <a:rPr lang="en-US" sz="1800" dirty="0">
                <a:latin typeface="Times New Roman" panose="02020603050405020304" pitchFamily="18" charset="0"/>
                <a:cs typeface="Times New Roman" panose="02020603050405020304" pitchFamily="18" charset="0"/>
              </a:rPr>
              <a:t> 7 orang (70.0%) </a:t>
            </a:r>
            <a:r>
              <a:rPr lang="en-US" sz="1800" dirty="0" err="1">
                <a:latin typeface="Times New Roman" panose="02020603050405020304" pitchFamily="18" charset="0"/>
                <a:cs typeface="Times New Roman" panose="02020603050405020304" pitchFamily="18" charset="0"/>
              </a:rPr>
              <a:t>menderita</a:t>
            </a:r>
            <a:r>
              <a:rPr lang="en-US" sz="1800" dirty="0">
                <a:latin typeface="Times New Roman" panose="02020603050405020304" pitchFamily="18" charset="0"/>
                <a:cs typeface="Times New Roman" panose="02020603050405020304" pitchFamily="18" charset="0"/>
              </a:rPr>
              <a:t> anemia. </a:t>
            </a:r>
            <a:r>
              <a:rPr lang="en-US" sz="1800" dirty="0" err="1">
                <a:latin typeface="Times New Roman" panose="02020603050405020304" pitchFamily="18" charset="0"/>
                <a:cs typeface="Times New Roman" panose="02020603050405020304" pitchFamily="18" charset="0"/>
              </a:rPr>
              <a:t>Bahwa</a:t>
            </a:r>
            <a:r>
              <a:rPr lang="en-US" sz="1800" dirty="0">
                <a:latin typeface="Times New Roman" panose="02020603050405020304" pitchFamily="18" charset="0"/>
                <a:cs typeface="Times New Roman" panose="02020603050405020304" pitchFamily="18" charset="0"/>
              </a:rPr>
              <a:t> </a:t>
            </a:r>
            <a:r>
              <a:rPr lang="en-US" sz="1800" i="1" dirty="0">
                <a:latin typeface="Times New Roman" panose="02020603050405020304" pitchFamily="18" charset="0"/>
                <a:cs typeface="Times New Roman" panose="02020603050405020304" pitchFamily="18" charset="0"/>
              </a:rPr>
              <a:t>p-value</a:t>
            </a:r>
            <a:r>
              <a:rPr lang="en-US" sz="1800" dirty="0">
                <a:latin typeface="Times New Roman" panose="02020603050405020304" pitchFamily="18" charset="0"/>
                <a:cs typeface="Times New Roman" panose="02020603050405020304" pitchFamily="18" charset="0"/>
              </a:rPr>
              <a:t> (0.001) </a:t>
            </a:r>
            <a:r>
              <a:rPr lang="en-US" sz="1800" dirty="0" err="1">
                <a:latin typeface="Times New Roman" panose="02020603050405020304" pitchFamily="18" charset="0"/>
                <a:cs typeface="Times New Roman" panose="02020603050405020304" pitchFamily="18" charset="0"/>
              </a:rPr>
              <a:t>berhubungan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kepatuhan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konsumsi</a:t>
            </a:r>
            <a:r>
              <a:rPr lang="en-US" sz="1800" dirty="0">
                <a:latin typeface="Times New Roman" panose="02020603050405020304" pitchFamily="18" charset="0"/>
                <a:cs typeface="Times New Roman" panose="02020603050405020304" pitchFamily="18" charset="0"/>
              </a:rPr>
              <a:t> tablet </a:t>
            </a:r>
            <a:r>
              <a:rPr lang="en-US" sz="1800" dirty="0" err="1">
                <a:latin typeface="Times New Roman" panose="02020603050405020304" pitchFamily="18" charset="0"/>
                <a:cs typeface="Times New Roman" panose="02020603050405020304" pitchFamily="18" charset="0"/>
              </a:rPr>
              <a:t>tambah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darah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terhadap</a:t>
            </a:r>
            <a:r>
              <a:rPr lang="en-US" sz="1800" dirty="0">
                <a:latin typeface="Times New Roman" panose="02020603050405020304" pitchFamily="18" charset="0"/>
                <a:cs typeface="Times New Roman" panose="02020603050405020304" pitchFamily="18" charset="0"/>
              </a:rPr>
              <a:t> anemia </a:t>
            </a:r>
            <a:r>
              <a:rPr lang="en-US" sz="1800" dirty="0" err="1">
                <a:latin typeface="Times New Roman" panose="02020603050405020304" pitchFamily="18" charset="0"/>
                <a:cs typeface="Times New Roman" panose="02020603050405020304" pitchFamily="18" charset="0"/>
              </a:rPr>
              <a:t>ibu</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hamil</a:t>
            </a:r>
            <a:endParaRPr lang="en-US" sz="1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Kesimpulan</a:t>
            </a:r>
            <a:r>
              <a:rPr lang="en-US" dirty="0" smtClean="0"/>
              <a:t> </a:t>
            </a:r>
            <a:r>
              <a:rPr lang="en-US" dirty="0" err="1" smtClean="0"/>
              <a:t>dan</a:t>
            </a:r>
            <a:r>
              <a:rPr lang="en-US" dirty="0" smtClean="0"/>
              <a:t> saran</a:t>
            </a:r>
            <a:endParaRPr lang="en-US" dirty="0"/>
          </a:p>
        </p:txBody>
      </p:sp>
      <p:sp>
        <p:nvSpPr>
          <p:cNvPr id="3" name="Content Placeholder 2"/>
          <p:cNvSpPr>
            <a:spLocks noGrp="1"/>
          </p:cNvSpPr>
          <p:nvPr>
            <p:ph idx="1"/>
          </p:nvPr>
        </p:nvSpPr>
        <p:spPr/>
        <p:txBody>
          <a:bodyPr>
            <a:normAutofit/>
          </a:bodyPr>
          <a:lstStyle/>
          <a:p>
            <a:pPr marL="0" indent="0">
              <a:buNone/>
            </a:pPr>
            <a:r>
              <a:rPr lang="en-US" sz="2200" dirty="0" err="1" smtClean="0">
                <a:solidFill>
                  <a:prstClr val="black"/>
                </a:solidFill>
                <a:latin typeface="Times New Roman" panose="02020603050405020304" pitchFamily="18" charset="0"/>
                <a:cs typeface="Times New Roman" panose="02020603050405020304" pitchFamily="18" charset="0"/>
              </a:rPr>
              <a:t>Kesimpulan</a:t>
            </a:r>
            <a:endParaRPr lang="en-US" sz="2200" dirty="0" smtClean="0">
              <a:solidFill>
                <a:prstClr val="black"/>
              </a:solidFill>
              <a:latin typeface="Times New Roman" panose="02020603050405020304" pitchFamily="18" charset="0"/>
              <a:cs typeface="Times New Roman" panose="02020603050405020304" pitchFamily="18" charset="0"/>
            </a:endParaRPr>
          </a:p>
          <a:p>
            <a:r>
              <a:rPr lang="en-US" sz="2200" dirty="0" err="1" smtClean="0">
                <a:solidFill>
                  <a:prstClr val="black"/>
                </a:solidFill>
                <a:latin typeface="Times New Roman" panose="02020603050405020304" pitchFamily="18" charset="0"/>
                <a:cs typeface="Times New Roman" panose="02020603050405020304" pitchFamily="18" charset="0"/>
              </a:rPr>
              <a:t>Karakteristik</a:t>
            </a:r>
            <a:r>
              <a:rPr lang="en-US" sz="2200" dirty="0" smtClean="0">
                <a:solidFill>
                  <a:prstClr val="black"/>
                </a:solidFill>
                <a:latin typeface="Times New Roman" panose="02020603050405020304" pitchFamily="18" charset="0"/>
                <a:cs typeface="Times New Roman" panose="02020603050405020304" pitchFamily="18" charset="0"/>
              </a:rPr>
              <a:t> </a:t>
            </a:r>
            <a:r>
              <a:rPr lang="en-US" sz="2200" dirty="0" err="1" smtClean="0">
                <a:solidFill>
                  <a:prstClr val="black"/>
                </a:solidFill>
                <a:latin typeface="Times New Roman" panose="02020603050405020304" pitchFamily="18" charset="0"/>
                <a:cs typeface="Times New Roman" panose="02020603050405020304" pitchFamily="18" charset="0"/>
              </a:rPr>
              <a:t>usia</a:t>
            </a:r>
            <a:r>
              <a:rPr lang="en-US" sz="2200" dirty="0" smtClean="0">
                <a:solidFill>
                  <a:prstClr val="black"/>
                </a:solidFill>
                <a:latin typeface="Times New Roman" panose="02020603050405020304" pitchFamily="18" charset="0"/>
                <a:cs typeface="Times New Roman" panose="02020603050405020304" pitchFamily="18" charset="0"/>
              </a:rPr>
              <a:t>, </a:t>
            </a:r>
            <a:r>
              <a:rPr lang="en-US" sz="2200" dirty="0" err="1" smtClean="0">
                <a:solidFill>
                  <a:prstClr val="black"/>
                </a:solidFill>
                <a:latin typeface="Times New Roman" panose="02020603050405020304" pitchFamily="18" charset="0"/>
                <a:cs typeface="Times New Roman" panose="02020603050405020304" pitchFamily="18" charset="0"/>
              </a:rPr>
              <a:t>pengetahuan</a:t>
            </a:r>
            <a:r>
              <a:rPr lang="en-US" sz="2200" dirty="0" smtClean="0">
                <a:solidFill>
                  <a:prstClr val="black"/>
                </a:solidFill>
                <a:latin typeface="Times New Roman" panose="02020603050405020304" pitchFamily="18" charset="0"/>
                <a:cs typeface="Times New Roman" panose="02020603050405020304" pitchFamily="18" charset="0"/>
              </a:rPr>
              <a:t>, status </a:t>
            </a:r>
            <a:r>
              <a:rPr lang="en-US" sz="2200" dirty="0" err="1" smtClean="0">
                <a:solidFill>
                  <a:prstClr val="black"/>
                </a:solidFill>
                <a:latin typeface="Times New Roman" panose="02020603050405020304" pitchFamily="18" charset="0"/>
                <a:cs typeface="Times New Roman" panose="02020603050405020304" pitchFamily="18" charset="0"/>
              </a:rPr>
              <a:t>gizi</a:t>
            </a:r>
            <a:r>
              <a:rPr lang="en-US" sz="2200" dirty="0" smtClean="0">
                <a:solidFill>
                  <a:prstClr val="black"/>
                </a:solidFill>
                <a:latin typeface="Times New Roman" panose="02020603050405020304" pitchFamily="18" charset="0"/>
                <a:cs typeface="Times New Roman" panose="02020603050405020304" pitchFamily="18" charset="0"/>
              </a:rPr>
              <a:t> </a:t>
            </a:r>
            <a:r>
              <a:rPr lang="en-US" sz="2200" dirty="0" err="1">
                <a:solidFill>
                  <a:prstClr val="black"/>
                </a:solidFill>
                <a:latin typeface="Times New Roman" panose="02020603050405020304" pitchFamily="18" charset="0"/>
                <a:cs typeface="Times New Roman" panose="02020603050405020304" pitchFamily="18" charset="0"/>
              </a:rPr>
              <a:t>dan</a:t>
            </a:r>
            <a:r>
              <a:rPr lang="en-US" sz="2200" dirty="0">
                <a:solidFill>
                  <a:prstClr val="black"/>
                </a:solidFill>
                <a:latin typeface="Times New Roman" panose="02020603050405020304" pitchFamily="18" charset="0"/>
                <a:cs typeface="Times New Roman" panose="02020603050405020304" pitchFamily="18" charset="0"/>
              </a:rPr>
              <a:t> </a:t>
            </a:r>
            <a:r>
              <a:rPr lang="en-US" sz="2200" dirty="0" err="1" smtClean="0">
                <a:solidFill>
                  <a:prstClr val="black"/>
                </a:solidFill>
                <a:latin typeface="Times New Roman" panose="02020603050405020304" pitchFamily="18" charset="0"/>
                <a:cs typeface="Times New Roman" panose="02020603050405020304" pitchFamily="18" charset="0"/>
              </a:rPr>
              <a:t>kepatuhan</a:t>
            </a:r>
            <a:r>
              <a:rPr lang="en-US" sz="2200" dirty="0" smtClean="0">
                <a:solidFill>
                  <a:prstClr val="black"/>
                </a:solidFill>
                <a:latin typeface="Times New Roman" panose="02020603050405020304" pitchFamily="18" charset="0"/>
                <a:cs typeface="Times New Roman" panose="02020603050405020304" pitchFamily="18" charset="0"/>
              </a:rPr>
              <a:t> </a:t>
            </a:r>
            <a:r>
              <a:rPr lang="en-US" sz="2200" dirty="0" err="1" smtClean="0">
                <a:solidFill>
                  <a:prstClr val="black"/>
                </a:solidFill>
                <a:latin typeface="Times New Roman" panose="02020603050405020304" pitchFamily="18" charset="0"/>
                <a:cs typeface="Times New Roman" panose="02020603050405020304" pitchFamily="18" charset="0"/>
              </a:rPr>
              <a:t>konsumsi</a:t>
            </a:r>
            <a:r>
              <a:rPr lang="en-US" sz="2200" dirty="0" smtClean="0">
                <a:solidFill>
                  <a:prstClr val="black"/>
                </a:solidFill>
                <a:latin typeface="Times New Roman" panose="02020603050405020304" pitchFamily="18" charset="0"/>
                <a:cs typeface="Times New Roman" panose="02020603050405020304" pitchFamily="18" charset="0"/>
              </a:rPr>
              <a:t> tablet </a:t>
            </a:r>
            <a:r>
              <a:rPr lang="en-US" sz="2200" dirty="0" err="1" smtClean="0">
                <a:solidFill>
                  <a:prstClr val="black"/>
                </a:solidFill>
                <a:latin typeface="Times New Roman" panose="02020603050405020304" pitchFamily="18" charset="0"/>
                <a:cs typeface="Times New Roman" panose="02020603050405020304" pitchFamily="18" charset="0"/>
              </a:rPr>
              <a:t>penambah</a:t>
            </a:r>
            <a:r>
              <a:rPr lang="en-US" sz="2200" dirty="0" smtClean="0">
                <a:solidFill>
                  <a:prstClr val="black"/>
                </a:solidFill>
                <a:latin typeface="Times New Roman" panose="02020603050405020304" pitchFamily="18" charset="0"/>
                <a:cs typeface="Times New Roman" panose="02020603050405020304" pitchFamily="18" charset="0"/>
              </a:rPr>
              <a:t> </a:t>
            </a:r>
            <a:r>
              <a:rPr lang="en-US" sz="2200" dirty="0" err="1" smtClean="0">
                <a:solidFill>
                  <a:prstClr val="black"/>
                </a:solidFill>
                <a:latin typeface="Times New Roman" panose="02020603050405020304" pitchFamily="18" charset="0"/>
                <a:cs typeface="Times New Roman" panose="02020603050405020304" pitchFamily="18" charset="0"/>
              </a:rPr>
              <a:t>darah</a:t>
            </a:r>
            <a:r>
              <a:rPr lang="en-US" sz="2200" dirty="0" smtClean="0">
                <a:solidFill>
                  <a:prstClr val="black"/>
                </a:solidFill>
                <a:latin typeface="Times New Roman" panose="02020603050405020304" pitchFamily="18" charset="0"/>
                <a:cs typeface="Times New Roman" panose="02020603050405020304" pitchFamily="18" charset="0"/>
              </a:rPr>
              <a:t> </a:t>
            </a:r>
            <a:r>
              <a:rPr lang="en-US" sz="2200" dirty="0" err="1" smtClean="0">
                <a:solidFill>
                  <a:prstClr val="black"/>
                </a:solidFill>
                <a:latin typeface="Times New Roman" panose="02020603050405020304" pitchFamily="18" charset="0"/>
                <a:cs typeface="Times New Roman" panose="02020603050405020304" pitchFamily="18" charset="0"/>
              </a:rPr>
              <a:t>berpengaruh</a:t>
            </a:r>
            <a:r>
              <a:rPr lang="en-US" sz="2200" dirty="0" smtClean="0">
                <a:solidFill>
                  <a:prstClr val="black"/>
                </a:solidFill>
                <a:latin typeface="Times New Roman" panose="02020603050405020304" pitchFamily="18" charset="0"/>
                <a:cs typeface="Times New Roman" panose="02020603050405020304" pitchFamily="18" charset="0"/>
              </a:rPr>
              <a:t> </a:t>
            </a:r>
            <a:r>
              <a:rPr lang="en-US" sz="2200" dirty="0" err="1">
                <a:solidFill>
                  <a:prstClr val="black"/>
                </a:solidFill>
                <a:latin typeface="Times New Roman" panose="02020603050405020304" pitchFamily="18" charset="0"/>
                <a:cs typeface="Times New Roman" panose="02020603050405020304" pitchFamily="18" charset="0"/>
              </a:rPr>
              <a:t>terhadap</a:t>
            </a:r>
            <a:r>
              <a:rPr lang="en-US" sz="2200" dirty="0">
                <a:solidFill>
                  <a:prstClr val="black"/>
                </a:solidFill>
                <a:latin typeface="Times New Roman" panose="02020603050405020304" pitchFamily="18" charset="0"/>
                <a:cs typeface="Times New Roman" panose="02020603050405020304" pitchFamily="18" charset="0"/>
              </a:rPr>
              <a:t> </a:t>
            </a:r>
            <a:r>
              <a:rPr lang="en-US" sz="2200" dirty="0" err="1">
                <a:solidFill>
                  <a:prstClr val="black"/>
                </a:solidFill>
                <a:latin typeface="Times New Roman" panose="02020603050405020304" pitchFamily="18" charset="0"/>
                <a:cs typeface="Times New Roman" panose="02020603050405020304" pitchFamily="18" charset="0"/>
              </a:rPr>
              <a:t>kejadian</a:t>
            </a:r>
            <a:r>
              <a:rPr lang="en-US" sz="2200" dirty="0">
                <a:solidFill>
                  <a:prstClr val="black"/>
                </a:solidFill>
                <a:latin typeface="Times New Roman" panose="02020603050405020304" pitchFamily="18" charset="0"/>
                <a:cs typeface="Times New Roman" panose="02020603050405020304" pitchFamily="18" charset="0"/>
              </a:rPr>
              <a:t> </a:t>
            </a:r>
            <a:r>
              <a:rPr lang="en-US" sz="2200" dirty="0" smtClean="0">
                <a:solidFill>
                  <a:prstClr val="black"/>
                </a:solidFill>
                <a:latin typeface="Times New Roman" panose="02020603050405020304" pitchFamily="18" charset="0"/>
                <a:cs typeface="Times New Roman" panose="02020603050405020304" pitchFamily="18" charset="0"/>
              </a:rPr>
              <a:t>anemia </a:t>
            </a:r>
            <a:r>
              <a:rPr lang="en-US" sz="2200" dirty="0" err="1" smtClean="0">
                <a:solidFill>
                  <a:prstClr val="black"/>
                </a:solidFill>
                <a:latin typeface="Times New Roman" panose="02020603050405020304" pitchFamily="18" charset="0"/>
                <a:cs typeface="Times New Roman" panose="02020603050405020304" pitchFamily="18" charset="0"/>
              </a:rPr>
              <a:t>ibu</a:t>
            </a:r>
            <a:r>
              <a:rPr lang="en-US" sz="2200" dirty="0" smtClean="0">
                <a:solidFill>
                  <a:prstClr val="black"/>
                </a:solidFill>
                <a:latin typeface="Times New Roman" panose="02020603050405020304" pitchFamily="18" charset="0"/>
                <a:cs typeface="Times New Roman" panose="02020603050405020304" pitchFamily="18" charset="0"/>
              </a:rPr>
              <a:t> </a:t>
            </a:r>
            <a:r>
              <a:rPr lang="en-US" sz="2200" dirty="0" err="1" smtClean="0">
                <a:solidFill>
                  <a:prstClr val="black"/>
                </a:solidFill>
                <a:latin typeface="Times New Roman" panose="02020603050405020304" pitchFamily="18" charset="0"/>
                <a:cs typeface="Times New Roman" panose="02020603050405020304" pitchFamily="18" charset="0"/>
              </a:rPr>
              <a:t>hamil</a:t>
            </a:r>
            <a:r>
              <a:rPr lang="en-US" sz="2200" dirty="0" smtClean="0">
                <a:solidFill>
                  <a:prstClr val="black"/>
                </a:solidFill>
                <a:latin typeface="Times New Roman" panose="02020603050405020304" pitchFamily="18" charset="0"/>
                <a:cs typeface="Times New Roman" panose="02020603050405020304" pitchFamily="18" charset="0"/>
              </a:rPr>
              <a:t>, </a:t>
            </a:r>
            <a:r>
              <a:rPr lang="en-US" sz="2200" dirty="0" err="1" smtClean="0">
                <a:solidFill>
                  <a:prstClr val="black"/>
                </a:solidFill>
                <a:latin typeface="Times New Roman" panose="02020603050405020304" pitchFamily="18" charset="0"/>
                <a:cs typeface="Times New Roman" panose="02020603050405020304" pitchFamily="18" charset="0"/>
              </a:rPr>
              <a:t>sedangkan</a:t>
            </a:r>
            <a:r>
              <a:rPr lang="en-US" sz="2200" dirty="0" smtClean="0">
                <a:solidFill>
                  <a:prstClr val="black"/>
                </a:solidFill>
                <a:latin typeface="Times New Roman" panose="02020603050405020304" pitchFamily="18" charset="0"/>
                <a:cs typeface="Times New Roman" panose="02020603050405020304" pitchFamily="18" charset="0"/>
              </a:rPr>
              <a:t> </a:t>
            </a:r>
            <a:r>
              <a:rPr lang="en-US" sz="2200" dirty="0" err="1" smtClean="0">
                <a:solidFill>
                  <a:prstClr val="black"/>
                </a:solidFill>
                <a:latin typeface="Times New Roman" panose="02020603050405020304" pitchFamily="18" charset="0"/>
                <a:cs typeface="Times New Roman" panose="02020603050405020304" pitchFamily="18" charset="0"/>
              </a:rPr>
              <a:t>pendidikan</a:t>
            </a:r>
            <a:r>
              <a:rPr lang="en-US" sz="2200" dirty="0" smtClean="0">
                <a:solidFill>
                  <a:prstClr val="black"/>
                </a:solidFill>
                <a:latin typeface="Times New Roman" panose="02020603050405020304" pitchFamily="18" charset="0"/>
                <a:cs typeface="Times New Roman" panose="02020603050405020304" pitchFamily="18" charset="0"/>
              </a:rPr>
              <a:t>, </a:t>
            </a:r>
            <a:r>
              <a:rPr lang="en-US" sz="2200" dirty="0" err="1" smtClean="0">
                <a:solidFill>
                  <a:prstClr val="black"/>
                </a:solidFill>
                <a:latin typeface="Times New Roman" panose="02020603050405020304" pitchFamily="18" charset="0"/>
                <a:cs typeface="Times New Roman" panose="02020603050405020304" pitchFamily="18" charset="0"/>
              </a:rPr>
              <a:t>pekerjaan</a:t>
            </a:r>
            <a:r>
              <a:rPr lang="en-US" sz="2200" dirty="0" smtClean="0">
                <a:solidFill>
                  <a:prstClr val="black"/>
                </a:solidFill>
                <a:latin typeface="Times New Roman" panose="02020603050405020304" pitchFamily="18" charset="0"/>
                <a:cs typeface="Times New Roman" panose="02020603050405020304" pitchFamily="18" charset="0"/>
              </a:rPr>
              <a:t>, </a:t>
            </a:r>
            <a:r>
              <a:rPr lang="en-US" sz="2200" dirty="0" err="1" smtClean="0">
                <a:solidFill>
                  <a:prstClr val="black"/>
                </a:solidFill>
                <a:latin typeface="Times New Roman" panose="02020603050405020304" pitchFamily="18" charset="0"/>
                <a:cs typeface="Times New Roman" panose="02020603050405020304" pitchFamily="18" charset="0"/>
              </a:rPr>
              <a:t>dan</a:t>
            </a:r>
            <a:r>
              <a:rPr lang="en-US" sz="2200" dirty="0" smtClean="0">
                <a:solidFill>
                  <a:prstClr val="black"/>
                </a:solidFill>
                <a:latin typeface="Times New Roman" panose="02020603050405020304" pitchFamily="18" charset="0"/>
                <a:cs typeface="Times New Roman" panose="02020603050405020304" pitchFamily="18" charset="0"/>
              </a:rPr>
              <a:t> </a:t>
            </a:r>
            <a:r>
              <a:rPr lang="en-US" sz="2200" dirty="0" err="1" smtClean="0">
                <a:solidFill>
                  <a:prstClr val="black"/>
                </a:solidFill>
                <a:latin typeface="Times New Roman" panose="02020603050405020304" pitchFamily="18" charset="0"/>
                <a:cs typeface="Times New Roman" panose="02020603050405020304" pitchFamily="18" charset="0"/>
              </a:rPr>
              <a:t>paritas</a:t>
            </a:r>
            <a:r>
              <a:rPr lang="en-US" sz="2200" dirty="0" smtClean="0">
                <a:solidFill>
                  <a:prstClr val="black"/>
                </a:solidFill>
                <a:latin typeface="Times New Roman" panose="02020603050405020304" pitchFamily="18" charset="0"/>
                <a:cs typeface="Times New Roman" panose="02020603050405020304" pitchFamily="18" charset="0"/>
              </a:rPr>
              <a:t> </a:t>
            </a:r>
            <a:r>
              <a:rPr lang="en-US" sz="2200" dirty="0" err="1" smtClean="0">
                <a:solidFill>
                  <a:prstClr val="black"/>
                </a:solidFill>
                <a:latin typeface="Times New Roman" panose="02020603050405020304" pitchFamily="18" charset="0"/>
                <a:cs typeface="Times New Roman" panose="02020603050405020304" pitchFamily="18" charset="0"/>
              </a:rPr>
              <a:t>tidak</a:t>
            </a:r>
            <a:r>
              <a:rPr lang="en-US" sz="2200" dirty="0" smtClean="0">
                <a:solidFill>
                  <a:prstClr val="black"/>
                </a:solidFill>
                <a:latin typeface="Times New Roman" panose="02020603050405020304" pitchFamily="18" charset="0"/>
                <a:cs typeface="Times New Roman" panose="02020603050405020304" pitchFamily="18" charset="0"/>
              </a:rPr>
              <a:t> </a:t>
            </a:r>
            <a:r>
              <a:rPr lang="en-US" sz="2200" dirty="0" err="1">
                <a:solidFill>
                  <a:prstClr val="black"/>
                </a:solidFill>
                <a:latin typeface="Times New Roman" panose="02020603050405020304" pitchFamily="18" charset="0"/>
                <a:cs typeface="Times New Roman" panose="02020603050405020304" pitchFamily="18" charset="0"/>
              </a:rPr>
              <a:t>memiliki</a:t>
            </a:r>
            <a:r>
              <a:rPr lang="en-US" sz="2200" dirty="0">
                <a:solidFill>
                  <a:prstClr val="black"/>
                </a:solidFill>
                <a:latin typeface="Times New Roman" panose="02020603050405020304" pitchFamily="18" charset="0"/>
                <a:cs typeface="Times New Roman" panose="02020603050405020304" pitchFamily="18" charset="0"/>
              </a:rPr>
              <a:t> </a:t>
            </a:r>
            <a:r>
              <a:rPr lang="en-US" sz="2200" dirty="0" err="1">
                <a:solidFill>
                  <a:prstClr val="black"/>
                </a:solidFill>
                <a:latin typeface="Times New Roman" panose="02020603050405020304" pitchFamily="18" charset="0"/>
                <a:cs typeface="Times New Roman" panose="02020603050405020304" pitchFamily="18" charset="0"/>
              </a:rPr>
              <a:t>hubungan</a:t>
            </a:r>
            <a:r>
              <a:rPr lang="en-US" sz="2200" dirty="0">
                <a:solidFill>
                  <a:prstClr val="black"/>
                </a:solidFill>
                <a:latin typeface="Times New Roman" panose="02020603050405020304" pitchFamily="18" charset="0"/>
                <a:cs typeface="Times New Roman" panose="02020603050405020304" pitchFamily="18" charset="0"/>
              </a:rPr>
              <a:t> </a:t>
            </a:r>
            <a:r>
              <a:rPr lang="en-US" sz="2200" dirty="0" err="1">
                <a:solidFill>
                  <a:prstClr val="black"/>
                </a:solidFill>
                <a:latin typeface="Times New Roman" panose="02020603050405020304" pitchFamily="18" charset="0"/>
                <a:cs typeface="Times New Roman" panose="02020603050405020304" pitchFamily="18" charset="0"/>
              </a:rPr>
              <a:t>dengan</a:t>
            </a:r>
            <a:r>
              <a:rPr lang="en-US" sz="2200" dirty="0">
                <a:solidFill>
                  <a:prstClr val="black"/>
                </a:solidFill>
                <a:latin typeface="Times New Roman" panose="02020603050405020304" pitchFamily="18" charset="0"/>
                <a:cs typeface="Times New Roman" panose="02020603050405020304" pitchFamily="18" charset="0"/>
              </a:rPr>
              <a:t> </a:t>
            </a:r>
            <a:r>
              <a:rPr lang="en-US" sz="2200" dirty="0" err="1" smtClean="0">
                <a:solidFill>
                  <a:prstClr val="black"/>
                </a:solidFill>
                <a:latin typeface="Times New Roman" panose="02020603050405020304" pitchFamily="18" charset="0"/>
                <a:cs typeface="Times New Roman" panose="02020603050405020304" pitchFamily="18" charset="0"/>
              </a:rPr>
              <a:t>kejadian</a:t>
            </a:r>
            <a:r>
              <a:rPr lang="en-US" sz="2200" dirty="0" smtClean="0">
                <a:solidFill>
                  <a:prstClr val="black"/>
                </a:solidFill>
                <a:latin typeface="Times New Roman" panose="02020603050405020304" pitchFamily="18" charset="0"/>
                <a:cs typeface="Times New Roman" panose="02020603050405020304" pitchFamily="18" charset="0"/>
              </a:rPr>
              <a:t> anemia </a:t>
            </a:r>
            <a:r>
              <a:rPr lang="en-US" sz="2200" dirty="0" err="1" smtClean="0">
                <a:solidFill>
                  <a:prstClr val="black"/>
                </a:solidFill>
                <a:latin typeface="Times New Roman" panose="02020603050405020304" pitchFamily="18" charset="0"/>
                <a:cs typeface="Times New Roman" panose="02020603050405020304" pitchFamily="18" charset="0"/>
              </a:rPr>
              <a:t>ibu</a:t>
            </a:r>
            <a:r>
              <a:rPr lang="en-US" sz="2200" dirty="0" smtClean="0">
                <a:solidFill>
                  <a:prstClr val="black"/>
                </a:solidFill>
                <a:latin typeface="Times New Roman" panose="02020603050405020304" pitchFamily="18" charset="0"/>
                <a:cs typeface="Times New Roman" panose="02020603050405020304" pitchFamily="18" charset="0"/>
              </a:rPr>
              <a:t> </a:t>
            </a:r>
            <a:r>
              <a:rPr lang="en-US" sz="2200" dirty="0" err="1" smtClean="0">
                <a:solidFill>
                  <a:prstClr val="black"/>
                </a:solidFill>
                <a:latin typeface="Times New Roman" panose="02020603050405020304" pitchFamily="18" charset="0"/>
                <a:cs typeface="Times New Roman" panose="02020603050405020304" pitchFamily="18" charset="0"/>
              </a:rPr>
              <a:t>hamil</a:t>
            </a:r>
            <a:r>
              <a:rPr lang="en-US" sz="2200" dirty="0" smtClean="0">
                <a:solidFill>
                  <a:prstClr val="black"/>
                </a:solidFill>
                <a:latin typeface="Times New Roman" panose="02020603050405020304" pitchFamily="18" charset="0"/>
                <a:cs typeface="Times New Roman" panose="02020603050405020304" pitchFamily="18" charset="0"/>
              </a:rPr>
              <a:t>. </a:t>
            </a:r>
            <a:endParaRPr lang="en-US" sz="2200" dirty="0" smtClean="0">
              <a:solidFill>
                <a:prstClr val="black"/>
              </a:solidFill>
              <a:latin typeface="Times New Roman" panose="02020603050405020304" pitchFamily="18" charset="0"/>
              <a:cs typeface="Times New Roman" panose="02020603050405020304" pitchFamily="18" charset="0"/>
            </a:endParaRPr>
          </a:p>
          <a:p>
            <a:pPr marL="0" indent="0">
              <a:buNone/>
            </a:pPr>
            <a:r>
              <a:rPr lang="en-US" sz="2200" dirty="0" smtClean="0">
                <a:solidFill>
                  <a:prstClr val="black"/>
                </a:solidFill>
                <a:latin typeface="Times New Roman" panose="02020603050405020304" pitchFamily="18" charset="0"/>
                <a:cs typeface="Times New Roman" panose="02020603050405020304" pitchFamily="18" charset="0"/>
              </a:rPr>
              <a:t>Saran</a:t>
            </a:r>
            <a:endParaRPr lang="en-US" sz="2200" dirty="0" smtClean="0">
              <a:solidFill>
                <a:prstClr val="black"/>
              </a:solidFill>
              <a:latin typeface="Times New Roman" panose="02020603050405020304" pitchFamily="18" charset="0"/>
              <a:cs typeface="Times New Roman" panose="02020603050405020304" pitchFamily="18" charset="0"/>
            </a:endParaRPr>
          </a:p>
          <a:p>
            <a:r>
              <a:rPr lang="en-US" sz="2200" dirty="0" err="1" smtClean="0">
                <a:latin typeface="Times New Roman" panose="02020603050405020304" pitchFamily="18" charset="0"/>
                <a:cs typeface="Times New Roman" panose="02020603050405020304" pitchFamily="18" charset="0"/>
              </a:rPr>
              <a:t>Pada</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penelitian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ini</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mayoritas</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dalam</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mengkonsumsi</a:t>
            </a:r>
            <a:r>
              <a:rPr lang="en-US" sz="2200" dirty="0" smtClean="0">
                <a:latin typeface="Times New Roman" panose="02020603050405020304" pitchFamily="18" charset="0"/>
                <a:cs typeface="Times New Roman" panose="02020603050405020304" pitchFamily="18" charset="0"/>
              </a:rPr>
              <a:t> tablet </a:t>
            </a:r>
            <a:r>
              <a:rPr lang="en-US" sz="2200" dirty="0" err="1" smtClean="0">
                <a:latin typeface="Times New Roman" panose="02020603050405020304" pitchFamily="18" charset="0"/>
                <a:cs typeface="Times New Roman" panose="02020603050405020304" pitchFamily="18" charset="0"/>
              </a:rPr>
              <a:t>tabah</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darah</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tidak</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patuh</a:t>
            </a:r>
            <a:r>
              <a:rPr lang="en-US" sz="2200" dirty="0" smtClean="0">
                <a:latin typeface="Times New Roman" panose="02020603050405020304" pitchFamily="18" charset="0"/>
                <a:cs typeface="Times New Roman" panose="02020603050405020304" pitchFamily="18" charset="0"/>
              </a:rPr>
              <a:t> yang </a:t>
            </a:r>
            <a:r>
              <a:rPr lang="en-US" sz="2200" dirty="0" err="1" smtClean="0">
                <a:latin typeface="Times New Roman" panose="02020603050405020304" pitchFamily="18" charset="0"/>
                <a:cs typeface="Times New Roman" panose="02020603050405020304" pitchFamily="18" charset="0"/>
              </a:rPr>
              <a:t>telah</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diberikan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Puskesmas</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sebaiknya</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pihak</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Puskesmas</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memberikan</a:t>
            </a:r>
            <a:r>
              <a:rPr lang="en-US" sz="2200" dirty="0" smtClean="0">
                <a:latin typeface="Times New Roman" panose="02020603050405020304" pitchFamily="18" charset="0"/>
                <a:cs typeface="Times New Roman" panose="02020603050405020304" pitchFamily="18" charset="0"/>
              </a:rPr>
              <a:t> saran </a:t>
            </a:r>
            <a:r>
              <a:rPr lang="en-US" sz="2200" dirty="0" err="1" smtClean="0">
                <a:latin typeface="Times New Roman" panose="02020603050405020304" pitchFamily="18" charset="0"/>
                <a:cs typeface="Times New Roman" panose="02020603050405020304" pitchFamily="18" charset="0"/>
              </a:rPr>
              <a:t>serta</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masukan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kepada</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ibu</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hamil</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mengenai</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tingginya</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risiko</a:t>
            </a:r>
            <a:r>
              <a:rPr lang="en-US" sz="2200" dirty="0" smtClean="0">
                <a:latin typeface="Times New Roman" panose="02020603050405020304" pitchFamily="18" charset="0"/>
                <a:cs typeface="Times New Roman" panose="02020603050405020304" pitchFamily="18" charset="0"/>
              </a:rPr>
              <a:t> anemia </a:t>
            </a:r>
            <a:r>
              <a:rPr lang="en-US" sz="2200" dirty="0" err="1" smtClean="0">
                <a:latin typeface="Times New Roman" panose="02020603050405020304" pitchFamily="18" charset="0"/>
                <a:cs typeface="Times New Roman" panose="02020603050405020304" pitchFamily="18" charset="0"/>
              </a:rPr>
              <a:t>pada</a:t>
            </a:r>
            <a:r>
              <a:rPr lang="en-US" sz="2200" dirty="0" smtClean="0">
                <a:latin typeface="Times New Roman" panose="02020603050405020304" pitchFamily="18" charset="0"/>
                <a:cs typeface="Times New Roman" panose="02020603050405020304" pitchFamily="18" charset="0"/>
              </a:rPr>
              <a:t> trimester II </a:t>
            </a:r>
            <a:r>
              <a:rPr lang="en-US" sz="2200" dirty="0" err="1" smtClean="0">
                <a:latin typeface="Times New Roman" panose="02020603050405020304" pitchFamily="18" charset="0"/>
                <a:cs typeface="Times New Roman" panose="02020603050405020304" pitchFamily="18" charset="0"/>
              </a:rPr>
              <a:t>dan</a:t>
            </a:r>
            <a:r>
              <a:rPr lang="en-US" sz="2200" dirty="0" smtClean="0">
                <a:latin typeface="Times New Roman" panose="02020603050405020304" pitchFamily="18" charset="0"/>
                <a:cs typeface="Times New Roman" panose="02020603050405020304" pitchFamily="18" charset="0"/>
              </a:rPr>
              <a:t> III </a:t>
            </a:r>
            <a:r>
              <a:rPr lang="en-US" sz="2200" dirty="0" err="1" smtClean="0">
                <a:latin typeface="Times New Roman" panose="02020603050405020304" pitchFamily="18" charset="0"/>
                <a:cs typeface="Times New Roman" panose="02020603050405020304" pitchFamily="18" charset="0"/>
              </a:rPr>
              <a:t>dan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dampak</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negatifnya</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bagi</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janin</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LATAR BELAKANG</a:t>
            </a:r>
            <a:endParaRPr lang="en-US" b="1" dirty="0"/>
          </a:p>
        </p:txBody>
      </p:sp>
      <p:sp>
        <p:nvSpPr>
          <p:cNvPr id="3" name="Content Placeholder 2"/>
          <p:cNvSpPr>
            <a:spLocks noGrp="1"/>
          </p:cNvSpPr>
          <p:nvPr>
            <p:ph idx="1"/>
          </p:nvPr>
        </p:nvSpPr>
        <p:spPr>
          <a:xfrm>
            <a:off x="457200" y="1417637"/>
            <a:ext cx="8229600" cy="4525963"/>
          </a:xfrm>
        </p:spPr>
        <p:txBody>
          <a:bodyPr>
            <a:normAutofit/>
          </a:bodyPr>
          <a:lstStyle/>
          <a:p>
            <a:pPr algn="just"/>
            <a:r>
              <a:rPr lang="en-US" altLang="zh-CN" sz="2200" dirty="0">
                <a:latin typeface="Times New Roman" panose="02020603050405020304" pitchFamily="18" charset="0"/>
                <a:cs typeface="Times New Roman" panose="02020603050405020304" pitchFamily="18" charset="0"/>
              </a:rPr>
              <a:t>Anemia </a:t>
            </a:r>
            <a:r>
              <a:rPr lang="en-US" altLang="zh-CN" sz="2200" dirty="0" err="1">
                <a:latin typeface="Times New Roman" panose="02020603050405020304" pitchFamily="18" charset="0"/>
                <a:cs typeface="Times New Roman" panose="02020603050405020304" pitchFamily="18" charset="0"/>
              </a:rPr>
              <a:t>adalah</a:t>
            </a:r>
            <a:r>
              <a:rPr lang="en-US" altLang="zh-CN" sz="2200" dirty="0">
                <a:latin typeface="Times New Roman" panose="02020603050405020304" pitchFamily="18" charset="0"/>
                <a:cs typeface="Times New Roman" panose="02020603050405020304" pitchFamily="18" charset="0"/>
              </a:rPr>
              <a:t> </a:t>
            </a:r>
            <a:r>
              <a:rPr lang="en-US" altLang="zh-CN" sz="2200" dirty="0" err="1">
                <a:latin typeface="Times New Roman" panose="02020603050405020304" pitchFamily="18" charset="0"/>
                <a:cs typeface="Times New Roman" panose="02020603050405020304" pitchFamily="18" charset="0"/>
              </a:rPr>
              <a:t>kondisi</a:t>
            </a:r>
            <a:r>
              <a:rPr lang="en-US" altLang="zh-CN" sz="2200" dirty="0">
                <a:latin typeface="Times New Roman" panose="02020603050405020304" pitchFamily="18" charset="0"/>
                <a:cs typeface="Times New Roman" panose="02020603050405020304" pitchFamily="18" charset="0"/>
              </a:rPr>
              <a:t> </a:t>
            </a:r>
            <a:r>
              <a:rPr lang="en-US" altLang="zh-CN" sz="2200" dirty="0" err="1">
                <a:latin typeface="Times New Roman" panose="02020603050405020304" pitchFamily="18" charset="0"/>
                <a:cs typeface="Times New Roman" panose="02020603050405020304" pitchFamily="18" charset="0"/>
              </a:rPr>
              <a:t>sel</a:t>
            </a:r>
            <a:r>
              <a:rPr lang="en-US" altLang="zh-CN" sz="2200" dirty="0">
                <a:latin typeface="Times New Roman" panose="02020603050405020304" pitchFamily="18" charset="0"/>
                <a:cs typeface="Times New Roman" panose="02020603050405020304" pitchFamily="18" charset="0"/>
              </a:rPr>
              <a:t> </a:t>
            </a:r>
            <a:r>
              <a:rPr lang="en-US" altLang="zh-CN" sz="2200" dirty="0" err="1">
                <a:latin typeface="Times New Roman" panose="02020603050405020304" pitchFamily="18" charset="0"/>
                <a:cs typeface="Times New Roman" panose="02020603050405020304" pitchFamily="18" charset="0"/>
              </a:rPr>
              <a:t>darah</a:t>
            </a:r>
            <a:r>
              <a:rPr lang="en-US" altLang="zh-CN" sz="2200" dirty="0">
                <a:latin typeface="Times New Roman" panose="02020603050405020304" pitchFamily="18" charset="0"/>
                <a:cs typeface="Times New Roman" panose="02020603050405020304" pitchFamily="18" charset="0"/>
              </a:rPr>
              <a:t> </a:t>
            </a:r>
            <a:r>
              <a:rPr lang="en-US" altLang="zh-CN" sz="2200" dirty="0" err="1">
                <a:latin typeface="Times New Roman" panose="02020603050405020304" pitchFamily="18" charset="0"/>
                <a:cs typeface="Times New Roman" panose="02020603050405020304" pitchFamily="18" charset="0"/>
              </a:rPr>
              <a:t>merah</a:t>
            </a:r>
            <a:r>
              <a:rPr lang="en-US" altLang="zh-CN" sz="2200" dirty="0">
                <a:latin typeface="Times New Roman" panose="02020603050405020304" pitchFamily="18" charset="0"/>
                <a:cs typeface="Times New Roman" panose="02020603050405020304" pitchFamily="18" charset="0"/>
              </a:rPr>
              <a:t> yang </a:t>
            </a:r>
            <a:r>
              <a:rPr lang="en-US" altLang="zh-CN" sz="2200" dirty="0" err="1">
                <a:latin typeface="Times New Roman" panose="02020603050405020304" pitchFamily="18" charset="0"/>
                <a:cs typeface="Times New Roman" panose="02020603050405020304" pitchFamily="18" charset="0"/>
              </a:rPr>
              <a:t>berfungsi</a:t>
            </a:r>
            <a:r>
              <a:rPr lang="en-US" altLang="zh-CN" sz="2200" dirty="0">
                <a:latin typeface="Times New Roman" panose="02020603050405020304" pitchFamily="18" charset="0"/>
                <a:cs typeface="Times New Roman" panose="02020603050405020304" pitchFamily="18" charset="0"/>
              </a:rPr>
              <a:t> </a:t>
            </a:r>
            <a:r>
              <a:rPr lang="en-US" altLang="zh-CN" sz="2200" dirty="0" err="1">
                <a:latin typeface="Times New Roman" panose="02020603050405020304" pitchFamily="18" charset="0"/>
                <a:cs typeface="Times New Roman" panose="02020603050405020304" pitchFamily="18" charset="0"/>
              </a:rPr>
              <a:t>sebagai</a:t>
            </a:r>
            <a:r>
              <a:rPr lang="en-US" altLang="zh-CN" sz="2200" dirty="0">
                <a:latin typeface="Times New Roman" panose="02020603050405020304" pitchFamily="18" charset="0"/>
                <a:cs typeface="Times New Roman" panose="02020603050405020304" pitchFamily="18" charset="0"/>
              </a:rPr>
              <a:t> </a:t>
            </a:r>
            <a:r>
              <a:rPr lang="en-US" altLang="zh-CN" sz="2200" dirty="0" err="1">
                <a:latin typeface="Times New Roman" panose="02020603050405020304" pitchFamily="18" charset="0"/>
                <a:cs typeface="Times New Roman" panose="02020603050405020304" pitchFamily="18" charset="0"/>
              </a:rPr>
              <a:t>pembawa</a:t>
            </a:r>
            <a:r>
              <a:rPr lang="en-US" altLang="zh-CN" sz="2200" dirty="0">
                <a:latin typeface="Times New Roman" panose="02020603050405020304" pitchFamily="18" charset="0"/>
                <a:cs typeface="Times New Roman" panose="02020603050405020304" pitchFamily="18" charset="0"/>
              </a:rPr>
              <a:t> </a:t>
            </a:r>
            <a:r>
              <a:rPr lang="en-US" altLang="zh-CN" sz="2200" dirty="0" err="1">
                <a:latin typeface="Times New Roman" panose="02020603050405020304" pitchFamily="18" charset="0"/>
                <a:cs typeface="Times New Roman" panose="02020603050405020304" pitchFamily="18" charset="0"/>
              </a:rPr>
              <a:t>oksigen</a:t>
            </a:r>
            <a:r>
              <a:rPr lang="en-US" altLang="zh-CN" sz="2200" dirty="0">
                <a:latin typeface="Times New Roman" panose="02020603050405020304" pitchFamily="18" charset="0"/>
                <a:cs typeface="Times New Roman" panose="02020603050405020304" pitchFamily="18" charset="0"/>
              </a:rPr>
              <a:t> </a:t>
            </a:r>
            <a:r>
              <a:rPr lang="en-US" altLang="zh-CN" sz="2200" dirty="0" err="1">
                <a:latin typeface="Times New Roman" panose="02020603050405020304" pitchFamily="18" charset="0"/>
                <a:cs typeface="Times New Roman" panose="02020603050405020304" pitchFamily="18" charset="0"/>
              </a:rPr>
              <a:t>tidak</a:t>
            </a:r>
            <a:r>
              <a:rPr lang="en-US" altLang="zh-CN" sz="2200" dirty="0">
                <a:latin typeface="Times New Roman" panose="02020603050405020304" pitchFamily="18" charset="0"/>
                <a:cs typeface="Times New Roman" panose="02020603050405020304" pitchFamily="18" charset="0"/>
              </a:rPr>
              <a:t> </a:t>
            </a:r>
            <a:r>
              <a:rPr lang="en-US" altLang="zh-CN" sz="2200" dirty="0" err="1">
                <a:latin typeface="Times New Roman" panose="02020603050405020304" pitchFamily="18" charset="0"/>
                <a:cs typeface="Times New Roman" panose="02020603050405020304" pitchFamily="18" charset="0"/>
              </a:rPr>
              <a:t>mencukupi</a:t>
            </a:r>
            <a:r>
              <a:rPr lang="en-US" altLang="zh-CN" sz="2200" dirty="0">
                <a:latin typeface="Times New Roman" panose="02020603050405020304" pitchFamily="18" charset="0"/>
                <a:cs typeface="Times New Roman" panose="02020603050405020304" pitchFamily="18" charset="0"/>
              </a:rPr>
              <a:t> </a:t>
            </a:r>
            <a:r>
              <a:rPr lang="en-US" altLang="zh-CN" sz="2200" dirty="0" err="1">
                <a:latin typeface="Times New Roman" panose="02020603050405020304" pitchFamily="18" charset="0"/>
                <a:cs typeface="Times New Roman" panose="02020603050405020304" pitchFamily="18" charset="0"/>
              </a:rPr>
              <a:t>untuk</a:t>
            </a:r>
            <a:r>
              <a:rPr lang="en-US" altLang="zh-CN" sz="2200" dirty="0">
                <a:latin typeface="Times New Roman" panose="02020603050405020304" pitchFamily="18" charset="0"/>
                <a:cs typeface="Times New Roman" panose="02020603050405020304" pitchFamily="18" charset="0"/>
              </a:rPr>
              <a:t> </a:t>
            </a:r>
            <a:r>
              <a:rPr lang="en-US" altLang="zh-CN" sz="2200" dirty="0" err="1">
                <a:latin typeface="Times New Roman" panose="02020603050405020304" pitchFamily="18" charset="0"/>
                <a:cs typeface="Times New Roman" panose="02020603050405020304" pitchFamily="18" charset="0"/>
              </a:rPr>
              <a:t>memenuhi</a:t>
            </a:r>
            <a:r>
              <a:rPr lang="en-US" altLang="zh-CN" sz="2200" dirty="0">
                <a:latin typeface="Times New Roman" panose="02020603050405020304" pitchFamily="18" charset="0"/>
                <a:cs typeface="Times New Roman" panose="02020603050405020304" pitchFamily="18" charset="0"/>
              </a:rPr>
              <a:t> </a:t>
            </a:r>
            <a:r>
              <a:rPr lang="en-US" altLang="zh-CN" sz="2200" dirty="0" err="1">
                <a:latin typeface="Times New Roman" panose="02020603050405020304" pitchFamily="18" charset="0"/>
                <a:cs typeface="Times New Roman" panose="02020603050405020304" pitchFamily="18" charset="0"/>
              </a:rPr>
              <a:t>kebutuhan</a:t>
            </a:r>
            <a:r>
              <a:rPr lang="en-US" altLang="zh-CN" sz="2200" dirty="0">
                <a:latin typeface="Times New Roman" panose="02020603050405020304" pitchFamily="18" charset="0"/>
                <a:cs typeface="Times New Roman" panose="02020603050405020304" pitchFamily="18" charset="0"/>
              </a:rPr>
              <a:t> </a:t>
            </a:r>
            <a:r>
              <a:rPr lang="en-US" altLang="zh-CN" sz="2200" dirty="0" err="1">
                <a:latin typeface="Times New Roman" panose="02020603050405020304" pitchFamily="18" charset="0"/>
                <a:cs typeface="Times New Roman" panose="02020603050405020304" pitchFamily="18" charset="0"/>
              </a:rPr>
              <a:t>fisiologis</a:t>
            </a:r>
            <a:r>
              <a:rPr lang="en-US" altLang="zh-CN" sz="2200" dirty="0">
                <a:latin typeface="Times New Roman" panose="02020603050405020304" pitchFamily="18" charset="0"/>
                <a:cs typeface="Times New Roman" panose="02020603050405020304" pitchFamily="18" charset="0"/>
              </a:rPr>
              <a:t> </a:t>
            </a:r>
            <a:r>
              <a:rPr lang="en-US" altLang="zh-CN" sz="2200" dirty="0" err="1">
                <a:latin typeface="Times New Roman" panose="02020603050405020304" pitchFamily="18" charset="0"/>
                <a:cs typeface="Times New Roman" panose="02020603050405020304" pitchFamily="18" charset="0"/>
              </a:rPr>
              <a:t>tubuh</a:t>
            </a:r>
            <a:r>
              <a:rPr lang="en-US" altLang="zh-CN" sz="2200" dirty="0">
                <a:latin typeface="Times New Roman" panose="02020603050405020304" pitchFamily="18" charset="0"/>
                <a:cs typeface="Times New Roman" panose="02020603050405020304" pitchFamily="18" charset="0"/>
              </a:rPr>
              <a:t>(</a:t>
            </a:r>
            <a:r>
              <a:rPr lang="en-US" altLang="zh-CN" sz="2200" dirty="0" err="1">
                <a:latin typeface="Times New Roman" panose="02020603050405020304" pitchFamily="18" charset="0"/>
                <a:cs typeface="Times New Roman" panose="02020603050405020304" pitchFamily="18" charset="0"/>
              </a:rPr>
              <a:t>Maghfiroh</a:t>
            </a:r>
            <a:r>
              <a:rPr lang="en-US" altLang="zh-CN" sz="2200" dirty="0">
                <a:latin typeface="Times New Roman" panose="02020603050405020304" pitchFamily="18" charset="0"/>
                <a:cs typeface="Times New Roman" panose="02020603050405020304" pitchFamily="18" charset="0"/>
              </a:rPr>
              <a:t> T, 2017).  </a:t>
            </a:r>
            <a:endParaRPr lang="en-US" sz="2200" dirty="0">
              <a:latin typeface="Times New Roman" panose="02020603050405020304" pitchFamily="18" charset="0"/>
              <a:cs typeface="Times New Roman" panose="02020603050405020304" pitchFamily="18" charset="0"/>
            </a:endParaRPr>
          </a:p>
          <a:p>
            <a:pPr algn="just"/>
            <a:r>
              <a:rPr lang="en-US" altLang="zh-CN" sz="2200" dirty="0" err="1">
                <a:latin typeface="Times New Roman" panose="02020603050405020304" pitchFamily="18" charset="0"/>
                <a:cs typeface="Times New Roman" panose="02020603050405020304" pitchFamily="18" charset="0"/>
              </a:rPr>
              <a:t>Berdasarkan</a:t>
            </a:r>
            <a:r>
              <a:rPr lang="en-US" altLang="zh-CN" sz="2200" dirty="0">
                <a:latin typeface="Times New Roman" panose="02020603050405020304" pitchFamily="18" charset="0"/>
                <a:cs typeface="Times New Roman" panose="02020603050405020304" pitchFamily="18" charset="0"/>
              </a:rPr>
              <a:t> data WHO </a:t>
            </a:r>
            <a:r>
              <a:rPr lang="en-US" altLang="zh-CN" sz="2200" dirty="0" err="1">
                <a:latin typeface="Times New Roman" panose="02020603050405020304" pitchFamily="18" charset="0"/>
                <a:cs typeface="Times New Roman" panose="02020603050405020304" pitchFamily="18" charset="0"/>
              </a:rPr>
              <a:t>tahun</a:t>
            </a:r>
            <a:r>
              <a:rPr lang="en-US" altLang="zh-CN" sz="2200" dirty="0">
                <a:latin typeface="Times New Roman" panose="02020603050405020304" pitchFamily="18" charset="0"/>
                <a:cs typeface="Times New Roman" panose="02020603050405020304" pitchFamily="18" charset="0"/>
              </a:rPr>
              <a:t> 2019 </a:t>
            </a:r>
            <a:r>
              <a:rPr lang="en-US" altLang="zh-CN" sz="2200" dirty="0" err="1">
                <a:latin typeface="Times New Roman" panose="02020603050405020304" pitchFamily="18" charset="0"/>
                <a:cs typeface="Times New Roman" panose="02020603050405020304" pitchFamily="18" charset="0"/>
              </a:rPr>
              <a:t>angka</a:t>
            </a:r>
            <a:r>
              <a:rPr lang="en-US" altLang="zh-CN" sz="2200" dirty="0">
                <a:latin typeface="Times New Roman" panose="02020603050405020304" pitchFamily="18" charset="0"/>
                <a:cs typeface="Times New Roman" panose="02020603050405020304" pitchFamily="18" charset="0"/>
              </a:rPr>
              <a:t> </a:t>
            </a:r>
            <a:r>
              <a:rPr lang="en-US" altLang="zh-CN" sz="2200" dirty="0" err="1">
                <a:latin typeface="Times New Roman" panose="02020603050405020304" pitchFamily="18" charset="0"/>
                <a:cs typeface="Times New Roman" panose="02020603050405020304" pitchFamily="18" charset="0"/>
              </a:rPr>
              <a:t>prevalensi</a:t>
            </a:r>
            <a:r>
              <a:rPr lang="en-US" altLang="zh-CN" sz="2200" dirty="0">
                <a:latin typeface="Times New Roman" panose="02020603050405020304" pitchFamily="18" charset="0"/>
                <a:cs typeface="Times New Roman" panose="02020603050405020304" pitchFamily="18" charset="0"/>
              </a:rPr>
              <a:t> anemia </a:t>
            </a:r>
            <a:r>
              <a:rPr lang="en-US" sz="2200" dirty="0" err="1">
                <a:latin typeface="Times New Roman" panose="02020603050405020304" pitchFamily="18" charset="0"/>
                <a:cs typeface="Times New Roman" panose="02020603050405020304" pitchFamily="18" charset="0"/>
              </a:rPr>
              <a:t>pada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ibu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hamil</a:t>
            </a:r>
            <a:r>
              <a:rPr lang="en-US" sz="2200" dirty="0">
                <a:latin typeface="Times New Roman" panose="02020603050405020304" pitchFamily="18" charset="0"/>
                <a:cs typeface="Times New Roman" panose="02020603050405020304" pitchFamily="18" charset="0"/>
              </a:rPr>
              <a:t> </a:t>
            </a:r>
            <a:r>
              <a:rPr lang="en-US" altLang="zh-CN" sz="2200" dirty="0" err="1">
                <a:latin typeface="Times New Roman" panose="02020603050405020304" pitchFamily="18" charset="0"/>
                <a:cs typeface="Times New Roman" panose="02020603050405020304" pitchFamily="18" charset="0"/>
              </a:rPr>
              <a:t>masih</a:t>
            </a:r>
            <a:r>
              <a:rPr lang="en-US" altLang="zh-CN" sz="2200" dirty="0">
                <a:latin typeface="Times New Roman" panose="02020603050405020304" pitchFamily="18" charset="0"/>
                <a:cs typeface="Times New Roman" panose="02020603050405020304" pitchFamily="18" charset="0"/>
              </a:rPr>
              <a:t> </a:t>
            </a:r>
            <a:r>
              <a:rPr lang="en-US" altLang="zh-CN" sz="2200" dirty="0" err="1">
                <a:latin typeface="Times New Roman" panose="02020603050405020304" pitchFamily="18" charset="0"/>
                <a:cs typeface="Times New Roman" panose="02020603050405020304" pitchFamily="18" charset="0"/>
              </a:rPr>
              <a:t>tinggi</a:t>
            </a:r>
            <a:r>
              <a:rPr lang="en-US" altLang="zh-CN" sz="2200" dirty="0">
                <a:latin typeface="Times New Roman" panose="02020603050405020304" pitchFamily="18" charset="0"/>
                <a:cs typeface="Times New Roman" panose="02020603050405020304" pitchFamily="18" charset="0"/>
              </a:rPr>
              <a:t> </a:t>
            </a:r>
            <a:r>
              <a:rPr lang="en-US" altLang="zh-CN" sz="2200" dirty="0" err="1" smtClean="0">
                <a:latin typeface="Times New Roman" panose="02020603050405020304" pitchFamily="18" charset="0"/>
                <a:cs typeface="Times New Roman" panose="02020603050405020304" pitchFamily="18" charset="0"/>
              </a:rPr>
              <a:t>sebesar</a:t>
            </a:r>
            <a:r>
              <a:rPr lang="en-US" altLang="zh-CN" sz="2200" dirty="0" smtClean="0">
                <a:latin typeface="Times New Roman" panose="02020603050405020304" pitchFamily="18" charset="0"/>
                <a:cs typeface="Times New Roman" panose="02020603050405020304" pitchFamily="18" charset="0"/>
              </a:rPr>
              <a:t> 40,1</a:t>
            </a:r>
            <a:r>
              <a:rPr lang="en-US" altLang="zh-CN" sz="2200" dirty="0">
                <a:latin typeface="Times New Roman" panose="02020603050405020304" pitchFamily="18" charset="0"/>
                <a:cs typeface="Times New Roman" panose="02020603050405020304" pitchFamily="18" charset="0"/>
              </a:rPr>
              <a:t>%. </a:t>
            </a:r>
            <a:r>
              <a:rPr lang="en-US" altLang="zh-CN" sz="2200" dirty="0" err="1">
                <a:latin typeface="Times New Roman" panose="02020603050405020304" pitchFamily="18" charset="0"/>
                <a:cs typeface="Times New Roman" panose="02020603050405020304" pitchFamily="18" charset="0"/>
              </a:rPr>
              <a:t>Ibu</a:t>
            </a:r>
            <a:r>
              <a:rPr lang="en-US" altLang="zh-CN" sz="2200" dirty="0">
                <a:latin typeface="Times New Roman" panose="02020603050405020304" pitchFamily="18" charset="0"/>
                <a:cs typeface="Times New Roman" panose="02020603050405020304" pitchFamily="18" charset="0"/>
              </a:rPr>
              <a:t> </a:t>
            </a:r>
            <a:r>
              <a:rPr lang="en-US" altLang="zh-CN" sz="2200" dirty="0" err="1">
                <a:latin typeface="Times New Roman" panose="02020603050405020304" pitchFamily="18" charset="0"/>
                <a:cs typeface="Times New Roman" panose="02020603050405020304" pitchFamily="18" charset="0"/>
              </a:rPr>
              <a:t>hamil</a:t>
            </a:r>
            <a:r>
              <a:rPr lang="en-US" altLang="zh-CN" sz="2200" dirty="0">
                <a:latin typeface="Times New Roman" panose="02020603050405020304" pitchFamily="18" charset="0"/>
                <a:cs typeface="Times New Roman" panose="02020603050405020304" pitchFamily="18" charset="0"/>
              </a:rPr>
              <a:t> </a:t>
            </a:r>
            <a:r>
              <a:rPr lang="en-US" altLang="zh-CN" sz="2200" dirty="0" err="1">
                <a:latin typeface="Times New Roman" panose="02020603050405020304" pitchFamily="18" charset="0"/>
                <a:cs typeface="Times New Roman" panose="02020603050405020304" pitchFamily="18" charset="0"/>
              </a:rPr>
              <a:t>mengalami</a:t>
            </a:r>
            <a:r>
              <a:rPr lang="en-US" altLang="zh-CN" sz="2200" dirty="0">
                <a:latin typeface="Times New Roman" panose="02020603050405020304" pitchFamily="18" charset="0"/>
                <a:cs typeface="Times New Roman" panose="02020603050405020304" pitchFamily="18" charset="0"/>
              </a:rPr>
              <a:t> </a:t>
            </a:r>
            <a:r>
              <a:rPr lang="en-US" altLang="zh-CN" sz="2200" dirty="0" err="1">
                <a:latin typeface="Times New Roman" panose="02020603050405020304" pitchFamily="18" charset="0"/>
                <a:cs typeface="Times New Roman" panose="02020603050405020304" pitchFamily="18" charset="0"/>
              </a:rPr>
              <a:t>perubahan</a:t>
            </a:r>
            <a:r>
              <a:rPr lang="en-US" altLang="zh-CN" sz="2200" dirty="0">
                <a:latin typeface="Times New Roman" panose="02020603050405020304" pitchFamily="18" charset="0"/>
                <a:cs typeface="Times New Roman" panose="02020603050405020304" pitchFamily="18" charset="0"/>
              </a:rPr>
              <a:t> </a:t>
            </a:r>
            <a:r>
              <a:rPr lang="en-US" altLang="zh-CN" sz="2200" dirty="0" err="1">
                <a:latin typeface="Times New Roman" panose="02020603050405020304" pitchFamily="18" charset="0"/>
                <a:cs typeface="Times New Roman" panose="02020603050405020304" pitchFamily="18" charset="0"/>
              </a:rPr>
              <a:t>sirkulasi</a:t>
            </a:r>
            <a:r>
              <a:rPr lang="en-US" altLang="zh-CN" sz="2200" dirty="0">
                <a:latin typeface="Times New Roman" panose="02020603050405020304" pitchFamily="18" charset="0"/>
                <a:cs typeface="Times New Roman" panose="02020603050405020304" pitchFamily="18" charset="0"/>
              </a:rPr>
              <a:t> </a:t>
            </a:r>
            <a:r>
              <a:rPr lang="en-US" altLang="zh-CN" sz="2200" dirty="0" err="1">
                <a:latin typeface="Times New Roman" panose="02020603050405020304" pitchFamily="18" charset="0"/>
                <a:cs typeface="Times New Roman" panose="02020603050405020304" pitchFamily="18" charset="0"/>
              </a:rPr>
              <a:t>darah</a:t>
            </a:r>
            <a:r>
              <a:rPr lang="en-US" altLang="zh-CN" sz="2200" dirty="0">
                <a:latin typeface="Times New Roman" panose="02020603050405020304" pitchFamily="18" charset="0"/>
                <a:cs typeface="Times New Roman" panose="02020603050405020304" pitchFamily="18" charset="0"/>
              </a:rPr>
              <a:t> </a:t>
            </a:r>
            <a:r>
              <a:rPr lang="en-US" altLang="zh-CN" sz="2200" dirty="0" err="1">
                <a:latin typeface="Times New Roman" panose="02020603050405020304" pitchFamily="18" charset="0"/>
                <a:cs typeface="Times New Roman" panose="02020603050405020304" pitchFamily="18" charset="0"/>
              </a:rPr>
              <a:t>sehingga</a:t>
            </a:r>
            <a:r>
              <a:rPr lang="en-US" altLang="zh-CN" sz="2200" dirty="0">
                <a:latin typeface="Times New Roman" panose="02020603050405020304" pitchFamily="18" charset="0"/>
                <a:cs typeface="Times New Roman" panose="02020603050405020304" pitchFamily="18" charset="0"/>
              </a:rPr>
              <a:t> </a:t>
            </a:r>
            <a:r>
              <a:rPr lang="en-US" altLang="zh-CN" sz="2200" dirty="0" err="1">
                <a:latin typeface="Times New Roman" panose="02020603050405020304" pitchFamily="18" charset="0"/>
                <a:cs typeface="Times New Roman" panose="02020603050405020304" pitchFamily="18" charset="0"/>
              </a:rPr>
              <a:t>rentan</a:t>
            </a:r>
            <a:r>
              <a:rPr lang="en-US" altLang="zh-CN" sz="2200" dirty="0">
                <a:latin typeface="Times New Roman" panose="02020603050405020304" pitchFamily="18" charset="0"/>
                <a:cs typeface="Times New Roman" panose="02020603050405020304" pitchFamily="18" charset="0"/>
              </a:rPr>
              <a:t> </a:t>
            </a:r>
            <a:r>
              <a:rPr lang="en-US" altLang="zh-CN" sz="2200" dirty="0" err="1">
                <a:latin typeface="Times New Roman" panose="02020603050405020304" pitchFamily="18" charset="0"/>
                <a:cs typeface="Times New Roman" panose="02020603050405020304" pitchFamily="18" charset="0"/>
              </a:rPr>
              <a:t>menyebabkan</a:t>
            </a:r>
            <a:r>
              <a:rPr lang="en-US" altLang="zh-CN" sz="2200" dirty="0">
                <a:latin typeface="Times New Roman" panose="02020603050405020304" pitchFamily="18" charset="0"/>
                <a:cs typeface="Times New Roman" panose="02020603050405020304" pitchFamily="18" charset="0"/>
              </a:rPr>
              <a:t> anemia </a:t>
            </a:r>
            <a:r>
              <a:rPr lang="en-US" altLang="zh-CN" sz="2200" dirty="0" err="1">
                <a:latin typeface="Times New Roman" panose="02020603050405020304" pitchFamily="18" charset="0"/>
                <a:cs typeface="Times New Roman" panose="02020603050405020304" pitchFamily="18" charset="0"/>
              </a:rPr>
              <a:t>dalam</a:t>
            </a:r>
            <a:r>
              <a:rPr lang="en-US" altLang="zh-CN" sz="2200" dirty="0">
                <a:latin typeface="Times New Roman" panose="02020603050405020304" pitchFamily="18" charset="0"/>
                <a:cs typeface="Times New Roman" panose="02020603050405020304" pitchFamily="18" charset="0"/>
              </a:rPr>
              <a:t> </a:t>
            </a:r>
            <a:r>
              <a:rPr lang="en-US" altLang="zh-CN" sz="2200" dirty="0" err="1">
                <a:latin typeface="Times New Roman" panose="02020603050405020304" pitchFamily="18" charset="0"/>
                <a:cs typeface="Times New Roman" panose="02020603050405020304" pitchFamily="18" charset="0"/>
              </a:rPr>
              <a:t>kehamilan</a:t>
            </a:r>
            <a:r>
              <a:rPr lang="en-US" altLang="zh-CN" sz="2200" dirty="0">
                <a:latin typeface="Times New Roman" panose="02020603050405020304" pitchFamily="18" charset="0"/>
                <a:cs typeface="Times New Roman" panose="02020603050405020304" pitchFamily="18" charset="0"/>
              </a:rPr>
              <a:t>. </a:t>
            </a:r>
            <a:r>
              <a:rPr lang="en-US" altLang="zh-CN" sz="2200" dirty="0" err="1" smtClean="0">
                <a:latin typeface="Times New Roman" panose="02020603050405020304" pitchFamily="18" charset="0"/>
                <a:cs typeface="Times New Roman" panose="02020603050405020304" pitchFamily="18" charset="0"/>
              </a:rPr>
              <a:t>Menurut</a:t>
            </a:r>
            <a:r>
              <a:rPr lang="en-US" altLang="zh-CN" sz="2200" dirty="0" smtClean="0">
                <a:latin typeface="Times New Roman" panose="02020603050405020304" pitchFamily="18" charset="0"/>
                <a:cs typeface="Times New Roman" panose="02020603050405020304" pitchFamily="18" charset="0"/>
              </a:rPr>
              <a:t> </a:t>
            </a:r>
            <a:r>
              <a:rPr lang="en-US" altLang="zh-CN" sz="2200" dirty="0">
                <a:latin typeface="Times New Roman" panose="02020603050405020304" pitchFamily="18" charset="0"/>
                <a:cs typeface="Times New Roman" panose="02020603050405020304" pitchFamily="18" charset="0"/>
              </a:rPr>
              <a:t>data </a:t>
            </a:r>
            <a:r>
              <a:rPr lang="en-US" altLang="zh-CN" sz="2200" dirty="0" err="1">
                <a:latin typeface="Times New Roman" panose="02020603050405020304" pitchFamily="18" charset="0"/>
                <a:cs typeface="Times New Roman" panose="02020603050405020304" pitchFamily="18" charset="0"/>
              </a:rPr>
              <a:t>Riset</a:t>
            </a:r>
            <a:r>
              <a:rPr lang="en-US" altLang="zh-CN" sz="2200" dirty="0">
                <a:latin typeface="Times New Roman" panose="02020603050405020304" pitchFamily="18" charset="0"/>
                <a:cs typeface="Times New Roman" panose="02020603050405020304" pitchFamily="18" charset="0"/>
              </a:rPr>
              <a:t> </a:t>
            </a:r>
            <a:r>
              <a:rPr lang="en-US" altLang="zh-CN" sz="2200" dirty="0" err="1">
                <a:latin typeface="Times New Roman" panose="02020603050405020304" pitchFamily="18" charset="0"/>
                <a:cs typeface="Times New Roman" panose="02020603050405020304" pitchFamily="18" charset="0"/>
              </a:rPr>
              <a:t>Kesehatan</a:t>
            </a:r>
            <a:r>
              <a:rPr lang="en-US" altLang="zh-CN" sz="2200" dirty="0">
                <a:latin typeface="Times New Roman" panose="02020603050405020304" pitchFamily="18" charset="0"/>
                <a:cs typeface="Times New Roman" panose="02020603050405020304" pitchFamily="18" charset="0"/>
              </a:rPr>
              <a:t> </a:t>
            </a:r>
            <a:r>
              <a:rPr lang="en-US" altLang="zh-CN" sz="2200" dirty="0" err="1">
                <a:latin typeface="Times New Roman" panose="02020603050405020304" pitchFamily="18" charset="0"/>
                <a:cs typeface="Times New Roman" panose="02020603050405020304" pitchFamily="18" charset="0"/>
              </a:rPr>
              <a:t>Dasar</a:t>
            </a:r>
            <a:r>
              <a:rPr lang="en-US" altLang="zh-CN" sz="2200" dirty="0">
                <a:latin typeface="Times New Roman" panose="02020603050405020304" pitchFamily="18" charset="0"/>
                <a:cs typeface="Times New Roman" panose="02020603050405020304" pitchFamily="18" charset="0"/>
              </a:rPr>
              <a:t> (</a:t>
            </a:r>
            <a:r>
              <a:rPr lang="en-US" altLang="zh-CN" sz="2200" dirty="0" err="1">
                <a:latin typeface="Times New Roman" panose="02020603050405020304" pitchFamily="18" charset="0"/>
                <a:cs typeface="Times New Roman" panose="02020603050405020304" pitchFamily="18" charset="0"/>
              </a:rPr>
              <a:t>Riskesdas</a:t>
            </a:r>
            <a:r>
              <a:rPr lang="en-US" altLang="zh-CN" sz="2200" dirty="0">
                <a:latin typeface="Times New Roman" panose="02020603050405020304" pitchFamily="18" charset="0"/>
                <a:cs typeface="Times New Roman" panose="02020603050405020304" pitchFamily="18" charset="0"/>
              </a:rPr>
              <a:t>) </a:t>
            </a:r>
            <a:r>
              <a:rPr lang="en-US" altLang="zh-CN" sz="2200" dirty="0" err="1">
                <a:latin typeface="Times New Roman" panose="02020603050405020304" pitchFamily="18" charset="0"/>
                <a:cs typeface="Times New Roman" panose="02020603050405020304" pitchFamily="18" charset="0"/>
              </a:rPr>
              <a:t>tahun</a:t>
            </a:r>
            <a:r>
              <a:rPr lang="en-US" altLang="zh-CN" sz="2200" dirty="0">
                <a:latin typeface="Times New Roman" panose="02020603050405020304" pitchFamily="18" charset="0"/>
                <a:cs typeface="Times New Roman" panose="02020603050405020304" pitchFamily="18" charset="0"/>
              </a:rPr>
              <a:t> 2018, </a:t>
            </a:r>
            <a:r>
              <a:rPr lang="en-US" altLang="zh-CN" sz="2200" dirty="0" err="1">
                <a:latin typeface="Times New Roman" panose="02020603050405020304" pitchFamily="18" charset="0"/>
                <a:cs typeface="Times New Roman" panose="02020603050405020304" pitchFamily="18" charset="0"/>
              </a:rPr>
              <a:t>p</a:t>
            </a:r>
            <a:r>
              <a:rPr lang="en-US" sz="2200" dirty="0" err="1">
                <a:latin typeface="Times New Roman" panose="02020603050405020304" pitchFamily="18" charset="0"/>
                <a:cs typeface="Times New Roman" panose="02020603050405020304" pitchFamily="18" charset="0"/>
              </a:rPr>
              <a:t>ersentase</a:t>
            </a:r>
            <a:r>
              <a:rPr lang="zh-CN" altLang="en-US" sz="2200" dirty="0">
                <a:latin typeface="Times New Roman" panose="02020603050405020304" pitchFamily="18" charset="0"/>
                <a:cs typeface="Times New Roman" panose="02020603050405020304" pitchFamily="18" charset="0"/>
              </a:rPr>
              <a:t> </a:t>
            </a:r>
            <a:r>
              <a:rPr lang="en-US" altLang="zh-CN" sz="2200" dirty="0">
                <a:latin typeface="Times New Roman" panose="02020603050405020304" pitchFamily="18" charset="0"/>
                <a:cs typeface="Times New Roman" panose="02020603050405020304" pitchFamily="18" charset="0"/>
              </a:rPr>
              <a:t>anemia </a:t>
            </a:r>
            <a:r>
              <a:rPr lang="en-US" altLang="zh-CN" sz="2200" dirty="0" err="1">
                <a:latin typeface="Times New Roman" panose="02020603050405020304" pitchFamily="18" charset="0"/>
                <a:cs typeface="Times New Roman" panose="02020603050405020304" pitchFamily="18" charset="0"/>
              </a:rPr>
              <a:t>pada</a:t>
            </a:r>
            <a:r>
              <a:rPr lang="en-US" altLang="zh-CN" sz="2200" dirty="0">
                <a:latin typeface="Times New Roman" panose="02020603050405020304" pitchFamily="18" charset="0"/>
                <a:cs typeface="Times New Roman" panose="02020603050405020304" pitchFamily="18" charset="0"/>
              </a:rPr>
              <a:t> </a:t>
            </a:r>
            <a:r>
              <a:rPr lang="en-US" altLang="zh-CN" sz="2200" dirty="0" err="1">
                <a:latin typeface="Times New Roman" panose="02020603050405020304" pitchFamily="18" charset="0"/>
                <a:cs typeface="Times New Roman" panose="02020603050405020304" pitchFamily="18" charset="0"/>
              </a:rPr>
              <a:t>Ibu</a:t>
            </a:r>
            <a:r>
              <a:rPr lang="en-US" altLang="zh-CN" sz="2200" dirty="0">
                <a:latin typeface="Times New Roman" panose="02020603050405020304" pitchFamily="18" charset="0"/>
                <a:cs typeface="Times New Roman" panose="02020603050405020304" pitchFamily="18" charset="0"/>
              </a:rPr>
              <a:t> </a:t>
            </a:r>
            <a:r>
              <a:rPr lang="en-US" altLang="zh-CN" sz="2200" dirty="0" err="1">
                <a:latin typeface="Times New Roman" panose="02020603050405020304" pitchFamily="18" charset="0"/>
                <a:cs typeface="Times New Roman" panose="02020603050405020304" pitchFamily="18" charset="0"/>
              </a:rPr>
              <a:t>Hamil</a:t>
            </a:r>
            <a:r>
              <a:rPr lang="en-US" altLang="zh-CN" sz="2200" dirty="0">
                <a:latin typeface="Times New Roman" panose="02020603050405020304" pitchFamily="18" charset="0"/>
                <a:cs typeface="Times New Roman" panose="02020603050405020304" pitchFamily="18" charset="0"/>
              </a:rPr>
              <a:t> di Indonesia </a:t>
            </a:r>
            <a:r>
              <a:rPr lang="en-US" altLang="zh-CN" sz="2200" dirty="0" err="1">
                <a:latin typeface="Times New Roman" panose="02020603050405020304" pitchFamily="18" charset="0"/>
                <a:cs typeface="Times New Roman" panose="02020603050405020304" pitchFamily="18" charset="0"/>
              </a:rPr>
              <a:t>secara</a:t>
            </a:r>
            <a:r>
              <a:rPr lang="en-US" altLang="zh-CN" sz="2200" dirty="0">
                <a:latin typeface="Times New Roman" panose="02020603050405020304" pitchFamily="18" charset="0"/>
                <a:cs typeface="Times New Roman" panose="02020603050405020304" pitchFamily="18" charset="0"/>
              </a:rPr>
              <a:t> </a:t>
            </a:r>
            <a:r>
              <a:rPr lang="en-US" altLang="zh-CN" sz="2200" dirty="0" err="1">
                <a:latin typeface="Times New Roman" panose="02020603050405020304" pitchFamily="18" charset="0"/>
                <a:cs typeface="Times New Roman" panose="02020603050405020304" pitchFamily="18" charset="0"/>
              </a:rPr>
              <a:t>nasional</a:t>
            </a:r>
            <a:r>
              <a:rPr lang="en-US" altLang="zh-CN" sz="2200" dirty="0">
                <a:latin typeface="Times New Roman" panose="02020603050405020304" pitchFamily="18" charset="0"/>
                <a:cs typeface="Times New Roman" panose="02020603050405020304" pitchFamily="18" charset="0"/>
              </a:rPr>
              <a:t> </a:t>
            </a:r>
            <a:r>
              <a:rPr lang="en-US" altLang="zh-CN" sz="2200" dirty="0" err="1">
                <a:latin typeface="Times New Roman" panose="02020603050405020304" pitchFamily="18" charset="0"/>
                <a:cs typeface="Times New Roman" panose="02020603050405020304" pitchFamily="18" charset="0"/>
              </a:rPr>
              <a:t>yaitu</a:t>
            </a:r>
            <a:r>
              <a:rPr lang="en-US" altLang="zh-CN" sz="2200" dirty="0">
                <a:latin typeface="Times New Roman" panose="02020603050405020304" pitchFamily="18" charset="0"/>
                <a:cs typeface="Times New Roman" panose="02020603050405020304" pitchFamily="18" charset="0"/>
              </a:rPr>
              <a:t> 21,7</a:t>
            </a:r>
            <a:r>
              <a:rPr lang="en-US" altLang="zh-CN"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ym typeface="+mn-ea"/>
              </a:rPr>
              <a:t>LATAR BELAKANG</a:t>
            </a:r>
            <a:endParaRPr lang="en-US" dirty="0"/>
          </a:p>
        </p:txBody>
      </p:sp>
      <p:sp>
        <p:nvSpPr>
          <p:cNvPr id="3" name="Content Placeholder 2"/>
          <p:cNvSpPr>
            <a:spLocks noGrp="1"/>
          </p:cNvSpPr>
          <p:nvPr>
            <p:ph idx="1"/>
          </p:nvPr>
        </p:nvSpPr>
        <p:spPr>
          <a:xfrm>
            <a:off x="457200" y="1600201"/>
            <a:ext cx="8229600" cy="1752600"/>
          </a:xfrm>
        </p:spPr>
        <p:txBody>
          <a:bodyPr>
            <a:normAutofit fontScale="62500" lnSpcReduction="20000"/>
          </a:bodyPr>
          <a:lstStyle/>
          <a:p>
            <a:pPr marL="0" indent="0" algn="just">
              <a:buNone/>
            </a:pPr>
            <a:r>
              <a:rPr lang="en-US" altLang="zh-CN" dirty="0" err="1">
                <a:latin typeface="Times New Roman" panose="02020603050405020304" pitchFamily="18" charset="0"/>
                <a:cs typeface="Times New Roman" panose="02020603050405020304" pitchFamily="18" charset="0"/>
              </a:rPr>
              <a:t>Beberapa</a:t>
            </a:r>
            <a:r>
              <a:rPr lang="en-US" altLang="zh-CN" dirty="0">
                <a:latin typeface="Times New Roman" panose="02020603050405020304" pitchFamily="18" charset="0"/>
                <a:cs typeface="Times New Roman" panose="02020603050405020304" pitchFamily="18" charset="0"/>
              </a:rPr>
              <a:t> </a:t>
            </a:r>
            <a:r>
              <a:rPr lang="en-US" altLang="zh-CN" dirty="0" err="1">
                <a:latin typeface="Times New Roman" panose="02020603050405020304" pitchFamily="18" charset="0"/>
                <a:cs typeface="Times New Roman" panose="02020603050405020304" pitchFamily="18" charset="0"/>
              </a:rPr>
              <a:t>faktor</a:t>
            </a:r>
            <a:r>
              <a:rPr lang="en-US" altLang="zh-CN" dirty="0">
                <a:latin typeface="Times New Roman" panose="02020603050405020304" pitchFamily="18" charset="0"/>
                <a:cs typeface="Times New Roman" panose="02020603050405020304" pitchFamily="18" charset="0"/>
              </a:rPr>
              <a:t> yang </a:t>
            </a:r>
            <a:r>
              <a:rPr lang="en-US" altLang="zh-CN" dirty="0" err="1">
                <a:latin typeface="Times New Roman" panose="02020603050405020304" pitchFamily="18" charset="0"/>
                <a:cs typeface="Times New Roman" panose="02020603050405020304" pitchFamily="18" charset="0"/>
              </a:rPr>
              <a:t>berhubungan</a:t>
            </a:r>
            <a:r>
              <a:rPr lang="en-US" altLang="zh-CN" dirty="0">
                <a:latin typeface="Times New Roman" panose="02020603050405020304" pitchFamily="18" charset="0"/>
                <a:cs typeface="Times New Roman" panose="02020603050405020304" pitchFamily="18" charset="0"/>
              </a:rPr>
              <a:t> </a:t>
            </a:r>
            <a:r>
              <a:rPr lang="en-US" altLang="zh-CN" dirty="0" err="1">
                <a:latin typeface="Times New Roman" panose="02020603050405020304" pitchFamily="18" charset="0"/>
                <a:cs typeface="Times New Roman" panose="02020603050405020304" pitchFamily="18" charset="0"/>
              </a:rPr>
              <a:t>dengan</a:t>
            </a:r>
            <a:r>
              <a:rPr lang="en-US" altLang="zh-CN" dirty="0">
                <a:latin typeface="Times New Roman" panose="02020603050405020304" pitchFamily="18" charset="0"/>
                <a:cs typeface="Times New Roman" panose="02020603050405020304" pitchFamily="18" charset="0"/>
              </a:rPr>
              <a:t> </a:t>
            </a:r>
            <a:r>
              <a:rPr lang="en-US" altLang="zh-CN" dirty="0" err="1">
                <a:latin typeface="Times New Roman" panose="02020603050405020304" pitchFamily="18" charset="0"/>
                <a:cs typeface="Times New Roman" panose="02020603050405020304" pitchFamily="18" charset="0"/>
              </a:rPr>
              <a:t>kejadian</a:t>
            </a:r>
            <a:r>
              <a:rPr lang="en-US" altLang="zh-CN" dirty="0">
                <a:latin typeface="Times New Roman" panose="02020603050405020304" pitchFamily="18" charset="0"/>
                <a:cs typeface="Times New Roman" panose="02020603050405020304" pitchFamily="18" charset="0"/>
              </a:rPr>
              <a:t> anemia </a:t>
            </a:r>
            <a:r>
              <a:rPr lang="en-US" dirty="0" err="1">
                <a:latin typeface="Times New Roman" panose="02020603050405020304" pitchFamily="18" charset="0"/>
                <a:cs typeface="Times New Roman" panose="02020603050405020304" pitchFamily="18" charset="0"/>
              </a:rPr>
              <a:t>pada</a:t>
            </a:r>
            <a:r>
              <a:rPr lang="en-US" dirty="0">
                <a:latin typeface="Times New Roman" panose="02020603050405020304" pitchFamily="18" charset="0"/>
                <a:cs typeface="Times New Roman" panose="02020603050405020304" pitchFamily="18" charset="0"/>
              </a:rPr>
              <a:t> </a:t>
            </a:r>
            <a:r>
              <a:rPr lang="en-US" altLang="zh-CN" dirty="0" err="1">
                <a:latin typeface="Times New Roman" panose="02020603050405020304" pitchFamily="18" charset="0"/>
                <a:cs typeface="Times New Roman" panose="02020603050405020304" pitchFamily="18" charset="0"/>
              </a:rPr>
              <a:t>ibu</a:t>
            </a:r>
            <a:r>
              <a:rPr lang="en-US" altLang="zh-CN" dirty="0">
                <a:latin typeface="Times New Roman" panose="02020603050405020304" pitchFamily="18" charset="0"/>
                <a:cs typeface="Times New Roman" panose="02020603050405020304" pitchFamily="18" charset="0"/>
              </a:rPr>
              <a:t> </a:t>
            </a:r>
            <a:r>
              <a:rPr lang="en-US" altLang="zh-CN" dirty="0" err="1">
                <a:latin typeface="Times New Roman" panose="02020603050405020304" pitchFamily="18" charset="0"/>
                <a:cs typeface="Times New Roman" panose="02020603050405020304" pitchFamily="18" charset="0"/>
              </a:rPr>
              <a:t>hamil</a:t>
            </a:r>
            <a:r>
              <a:rPr lang="en-US" altLang="zh-CN" dirty="0">
                <a:latin typeface="Times New Roman" panose="02020603050405020304" pitchFamily="18" charset="0"/>
                <a:cs typeface="Times New Roman" panose="02020603050405020304" pitchFamily="18" charset="0"/>
              </a:rPr>
              <a:t> trimester II </a:t>
            </a:r>
            <a:r>
              <a:rPr lang="en-US" altLang="zh-CN" dirty="0" err="1">
                <a:latin typeface="Times New Roman" panose="02020603050405020304" pitchFamily="18" charset="0"/>
                <a:cs typeface="Times New Roman" panose="02020603050405020304" pitchFamily="18" charset="0"/>
              </a:rPr>
              <a:t>dan</a:t>
            </a:r>
            <a:r>
              <a:rPr lang="en-US" altLang="zh-CN" dirty="0">
                <a:latin typeface="Times New Roman" panose="02020603050405020304" pitchFamily="18" charset="0"/>
                <a:cs typeface="Times New Roman" panose="02020603050405020304" pitchFamily="18" charset="0"/>
              </a:rPr>
              <a:t> III </a:t>
            </a:r>
            <a:r>
              <a:rPr lang="en-US" altLang="zh-CN" dirty="0" err="1">
                <a:latin typeface="Times New Roman" panose="02020603050405020304" pitchFamily="18" charset="0"/>
                <a:cs typeface="Times New Roman" panose="02020603050405020304" pitchFamily="18" charset="0"/>
              </a:rPr>
              <a:t>antara</a:t>
            </a:r>
            <a:r>
              <a:rPr lang="en-US" altLang="zh-CN" dirty="0">
                <a:latin typeface="Times New Roman" panose="02020603050405020304" pitchFamily="18" charset="0"/>
                <a:cs typeface="Times New Roman" panose="02020603050405020304" pitchFamily="18" charset="0"/>
              </a:rPr>
              <a:t> lain, </a:t>
            </a:r>
            <a:r>
              <a:rPr lang="en-US" altLang="zh-CN" dirty="0" err="1">
                <a:latin typeface="Times New Roman" panose="02020603050405020304" pitchFamily="18" charset="0"/>
                <a:cs typeface="Times New Roman" panose="02020603050405020304" pitchFamily="18" charset="0"/>
              </a:rPr>
              <a:t>karakteristik</a:t>
            </a:r>
            <a:r>
              <a:rPr lang="en-US" altLang="zh-CN" dirty="0">
                <a:latin typeface="Times New Roman" panose="02020603050405020304" pitchFamily="18" charset="0"/>
                <a:cs typeface="Times New Roman" panose="02020603050405020304" pitchFamily="18" charset="0"/>
              </a:rPr>
              <a:t> </a:t>
            </a:r>
            <a:r>
              <a:rPr lang="en-US" altLang="zh-CN" dirty="0" err="1">
                <a:latin typeface="Times New Roman" panose="02020603050405020304" pitchFamily="18" charset="0"/>
                <a:cs typeface="Times New Roman" panose="02020603050405020304" pitchFamily="18" charset="0"/>
              </a:rPr>
              <a:t>subjek</a:t>
            </a:r>
            <a:r>
              <a:rPr lang="en-US" altLang="zh-CN" dirty="0">
                <a:latin typeface="Times New Roman" panose="02020603050405020304" pitchFamily="18" charset="0"/>
                <a:cs typeface="Times New Roman" panose="02020603050405020304" pitchFamily="18" charset="0"/>
              </a:rPr>
              <a:t> </a:t>
            </a:r>
            <a:r>
              <a:rPr lang="en-US" altLang="zh-CN" dirty="0" err="1">
                <a:latin typeface="Times New Roman" panose="02020603050405020304" pitchFamily="18" charset="0"/>
                <a:cs typeface="Times New Roman" panose="02020603050405020304" pitchFamily="18" charset="0"/>
              </a:rPr>
              <a:t>penelitian</a:t>
            </a:r>
            <a:r>
              <a:rPr lang="en-US" altLang="zh-CN" dirty="0">
                <a:latin typeface="Times New Roman" panose="02020603050405020304" pitchFamily="18" charset="0"/>
                <a:cs typeface="Times New Roman" panose="02020603050405020304" pitchFamily="18" charset="0"/>
              </a:rPr>
              <a:t> </a:t>
            </a:r>
            <a:r>
              <a:rPr lang="en-US" altLang="zh-CN" dirty="0" err="1">
                <a:latin typeface="Times New Roman" panose="02020603050405020304" pitchFamily="18" charset="0"/>
                <a:cs typeface="Times New Roman" panose="02020603050405020304" pitchFamily="18" charset="0"/>
              </a:rPr>
              <a:t>seperti</a:t>
            </a:r>
            <a:r>
              <a:rPr lang="en-US" altLang="zh-CN" dirty="0">
                <a:latin typeface="Times New Roman" panose="02020603050405020304" pitchFamily="18" charset="0"/>
                <a:cs typeface="Times New Roman" panose="02020603050405020304" pitchFamily="18" charset="0"/>
              </a:rPr>
              <a:t> </a:t>
            </a:r>
            <a:r>
              <a:rPr lang="en-US" altLang="zh-CN" dirty="0" err="1" smtClean="0">
                <a:latin typeface="Times New Roman" panose="02020603050405020304" pitchFamily="18" charset="0"/>
                <a:cs typeface="Times New Roman" panose="02020603050405020304" pitchFamily="18" charset="0"/>
              </a:rPr>
              <a:t>usia</a:t>
            </a:r>
            <a:r>
              <a:rPr lang="en-US" altLang="zh-CN" dirty="0" smtClean="0">
                <a:latin typeface="Times New Roman" panose="02020603050405020304" pitchFamily="18" charset="0"/>
                <a:cs typeface="Times New Roman" panose="02020603050405020304" pitchFamily="18" charset="0"/>
              </a:rPr>
              <a:t>, </a:t>
            </a:r>
            <a:r>
              <a:rPr lang="en-US" altLang="zh-CN" dirty="0" err="1" smtClean="0">
                <a:latin typeface="Times New Roman" panose="02020603050405020304" pitchFamily="18" charset="0"/>
                <a:cs typeface="Times New Roman" panose="02020603050405020304" pitchFamily="18" charset="0"/>
              </a:rPr>
              <a:t>pendidikan</a:t>
            </a:r>
            <a:r>
              <a:rPr lang="en-US" altLang="zh-CN" dirty="0">
                <a:latin typeface="Times New Roman" panose="02020603050405020304" pitchFamily="18" charset="0"/>
                <a:cs typeface="Times New Roman" panose="02020603050405020304" pitchFamily="18" charset="0"/>
              </a:rPr>
              <a:t>, </a:t>
            </a:r>
            <a:r>
              <a:rPr lang="en-US" altLang="zh-CN" dirty="0" err="1">
                <a:latin typeface="Times New Roman" panose="02020603050405020304" pitchFamily="18" charset="0"/>
                <a:cs typeface="Times New Roman" panose="02020603050405020304" pitchFamily="18" charset="0"/>
              </a:rPr>
              <a:t>dan</a:t>
            </a:r>
            <a:r>
              <a:rPr lang="en-US" altLang="zh-CN" dirty="0">
                <a:latin typeface="Times New Roman" panose="02020603050405020304" pitchFamily="18" charset="0"/>
                <a:cs typeface="Times New Roman" panose="02020603050405020304" pitchFamily="18" charset="0"/>
              </a:rPr>
              <a:t> </a:t>
            </a:r>
            <a:r>
              <a:rPr lang="en-US" altLang="zh-CN" dirty="0" err="1">
                <a:latin typeface="Times New Roman" panose="02020603050405020304" pitchFamily="18" charset="0"/>
                <a:cs typeface="Times New Roman" panose="02020603050405020304" pitchFamily="18" charset="0"/>
              </a:rPr>
              <a:t>pekerjaan</a:t>
            </a:r>
            <a:r>
              <a:rPr lang="en-US" altLang="zh-CN" dirty="0">
                <a:latin typeface="Times New Roman" panose="02020603050405020304" pitchFamily="18" charset="0"/>
                <a:cs typeface="Times New Roman" panose="02020603050405020304" pitchFamily="18" charset="0"/>
              </a:rPr>
              <a:t> </a:t>
            </a:r>
            <a:r>
              <a:rPr lang="en-US" altLang="zh-CN" dirty="0" err="1">
                <a:latin typeface="Times New Roman" panose="02020603050405020304" pitchFamily="18" charset="0"/>
                <a:cs typeface="Times New Roman" panose="02020603050405020304" pitchFamily="18" charset="0"/>
              </a:rPr>
              <a:t>ibu</a:t>
            </a:r>
            <a:r>
              <a:rPr lang="en-US" altLang="zh-CN" dirty="0">
                <a:latin typeface="Times New Roman" panose="02020603050405020304" pitchFamily="18" charset="0"/>
                <a:cs typeface="Times New Roman" panose="02020603050405020304" pitchFamily="18" charset="0"/>
              </a:rPr>
              <a:t>. </a:t>
            </a:r>
            <a:r>
              <a:rPr lang="en-US" altLang="zh-CN" dirty="0" err="1">
                <a:latin typeface="Times New Roman" panose="02020603050405020304" pitchFamily="18" charset="0"/>
                <a:cs typeface="Times New Roman" panose="02020603050405020304" pitchFamily="18" charset="0"/>
              </a:rPr>
              <a:t>Pengaruh</a:t>
            </a:r>
            <a:r>
              <a:rPr lang="en-US" altLang="zh-CN" dirty="0">
                <a:latin typeface="Times New Roman" panose="02020603050405020304" pitchFamily="18" charset="0"/>
                <a:cs typeface="Times New Roman" panose="02020603050405020304" pitchFamily="18" charset="0"/>
              </a:rPr>
              <a:t> </a:t>
            </a:r>
            <a:r>
              <a:rPr lang="en-US" altLang="zh-CN" dirty="0" err="1">
                <a:latin typeface="Times New Roman" panose="02020603050405020304" pitchFamily="18" charset="0"/>
                <a:cs typeface="Times New Roman" panose="02020603050405020304" pitchFamily="18" charset="0"/>
              </a:rPr>
              <a:t>pendidikan</a:t>
            </a:r>
            <a:r>
              <a:rPr lang="en-US" altLang="zh-CN" dirty="0">
                <a:latin typeface="Times New Roman" panose="02020603050405020304" pitchFamily="18" charset="0"/>
                <a:cs typeface="Times New Roman" panose="02020603050405020304" pitchFamily="18" charset="0"/>
              </a:rPr>
              <a:t> </a:t>
            </a:r>
            <a:r>
              <a:rPr lang="en-US" altLang="zh-CN" dirty="0" err="1">
                <a:latin typeface="Times New Roman" panose="02020603050405020304" pitchFamily="18" charset="0"/>
                <a:cs typeface="Times New Roman" panose="02020603050405020304" pitchFamily="18" charset="0"/>
              </a:rPr>
              <a:t>terhadap</a:t>
            </a:r>
            <a:r>
              <a:rPr lang="en-US" altLang="zh-CN" dirty="0">
                <a:latin typeface="Times New Roman" panose="02020603050405020304" pitchFamily="18" charset="0"/>
                <a:cs typeface="Times New Roman" panose="02020603050405020304" pitchFamily="18" charset="0"/>
              </a:rPr>
              <a:t> </a:t>
            </a:r>
            <a:r>
              <a:rPr lang="en-US" altLang="zh-CN" dirty="0" err="1">
                <a:latin typeface="Times New Roman" panose="02020603050405020304" pitchFamily="18" charset="0"/>
                <a:cs typeface="Times New Roman" panose="02020603050405020304" pitchFamily="18" charset="0"/>
              </a:rPr>
              <a:t>perilaku</a:t>
            </a:r>
            <a:r>
              <a:rPr lang="en-US" altLang="zh-CN" dirty="0">
                <a:latin typeface="Times New Roman" panose="02020603050405020304" pitchFamily="18" charset="0"/>
                <a:cs typeface="Times New Roman" panose="02020603050405020304" pitchFamily="18" charset="0"/>
              </a:rPr>
              <a:t> </a:t>
            </a:r>
            <a:r>
              <a:rPr lang="en-US" altLang="zh-CN" dirty="0" err="1">
                <a:latin typeface="Times New Roman" panose="02020603050405020304" pitchFamily="18" charset="0"/>
                <a:cs typeface="Times New Roman" panose="02020603050405020304" pitchFamily="18" charset="0"/>
              </a:rPr>
              <a:t>kesehatan</a:t>
            </a:r>
            <a:r>
              <a:rPr lang="en-US" altLang="zh-CN" dirty="0">
                <a:latin typeface="Times New Roman" panose="02020603050405020304" pitchFamily="18" charset="0"/>
                <a:cs typeface="Times New Roman" panose="02020603050405020304" pitchFamily="18" charset="0"/>
              </a:rPr>
              <a:t> </a:t>
            </a:r>
            <a:r>
              <a:rPr lang="en-US" altLang="zh-CN" dirty="0" err="1">
                <a:latin typeface="Times New Roman" panose="02020603050405020304" pitchFamily="18" charset="0"/>
                <a:cs typeface="Times New Roman" panose="02020603050405020304" pitchFamily="18" charset="0"/>
              </a:rPr>
              <a:t>ibu</a:t>
            </a:r>
            <a:r>
              <a:rPr lang="en-US" altLang="zh-CN" dirty="0">
                <a:latin typeface="Times New Roman" panose="02020603050405020304" pitchFamily="18" charset="0"/>
                <a:cs typeface="Times New Roman" panose="02020603050405020304" pitchFamily="18" charset="0"/>
              </a:rPr>
              <a:t> </a:t>
            </a:r>
            <a:r>
              <a:rPr lang="en-US" altLang="zh-CN" dirty="0" err="1">
                <a:latin typeface="Times New Roman" panose="02020603050405020304" pitchFamily="18" charset="0"/>
                <a:cs typeface="Times New Roman" panose="02020603050405020304" pitchFamily="18" charset="0"/>
              </a:rPr>
              <a:t>hamil</a:t>
            </a:r>
            <a:r>
              <a:rPr lang="en-US" altLang="zh-CN" dirty="0">
                <a:latin typeface="Times New Roman" panose="02020603050405020304" pitchFamily="18" charset="0"/>
                <a:cs typeface="Times New Roman" panose="02020603050405020304" pitchFamily="18" charset="0"/>
              </a:rPr>
              <a:t>, </a:t>
            </a:r>
            <a:r>
              <a:rPr lang="en-US" altLang="zh-CN" dirty="0" err="1">
                <a:latin typeface="Times New Roman" panose="02020603050405020304" pitchFamily="18" charset="0"/>
                <a:cs typeface="Times New Roman" panose="02020603050405020304" pitchFamily="18" charset="0"/>
              </a:rPr>
              <a:t>pendidikan</a:t>
            </a:r>
            <a:r>
              <a:rPr lang="en-US" altLang="zh-CN" dirty="0">
                <a:latin typeface="Times New Roman" panose="02020603050405020304" pitchFamily="18" charset="0"/>
                <a:cs typeface="Times New Roman" panose="02020603050405020304" pitchFamily="18" charset="0"/>
              </a:rPr>
              <a:t> yang </a:t>
            </a:r>
            <a:r>
              <a:rPr lang="en-US" altLang="zh-CN" dirty="0" err="1">
                <a:latin typeface="Times New Roman" panose="02020603050405020304" pitchFamily="18" charset="0"/>
                <a:cs typeface="Times New Roman" panose="02020603050405020304" pitchFamily="18" charset="0"/>
              </a:rPr>
              <a:t>memadai</a:t>
            </a:r>
            <a:r>
              <a:rPr lang="en-US" altLang="zh-CN" dirty="0">
                <a:latin typeface="Times New Roman" panose="02020603050405020304" pitchFamily="18" charset="0"/>
                <a:cs typeface="Times New Roman" panose="02020603050405020304" pitchFamily="18" charset="0"/>
              </a:rPr>
              <a:t> </a:t>
            </a:r>
            <a:r>
              <a:rPr lang="en-US" altLang="zh-CN" dirty="0" err="1">
                <a:latin typeface="Times New Roman" panose="02020603050405020304" pitchFamily="18" charset="0"/>
                <a:cs typeface="Times New Roman" panose="02020603050405020304" pitchFamily="18" charset="0"/>
              </a:rPr>
              <a:t>memungkinan</a:t>
            </a:r>
            <a:r>
              <a:rPr lang="en-US" altLang="zh-CN" dirty="0">
                <a:latin typeface="Times New Roman" panose="02020603050405020304" pitchFamily="18" charset="0"/>
                <a:cs typeface="Times New Roman" panose="02020603050405020304" pitchFamily="18" charset="0"/>
              </a:rPr>
              <a:t> </a:t>
            </a:r>
            <a:r>
              <a:rPr lang="en-US" altLang="zh-CN" dirty="0" err="1">
                <a:latin typeface="Times New Roman" panose="02020603050405020304" pitchFamily="18" charset="0"/>
                <a:cs typeface="Times New Roman" panose="02020603050405020304" pitchFamily="18" charset="0"/>
              </a:rPr>
              <a:t>seorang</a:t>
            </a:r>
            <a:r>
              <a:rPr lang="en-US" altLang="zh-CN" dirty="0">
                <a:latin typeface="Times New Roman" panose="02020603050405020304" pitchFamily="18" charset="0"/>
                <a:cs typeface="Times New Roman" panose="02020603050405020304" pitchFamily="18" charset="0"/>
              </a:rPr>
              <a:t> </a:t>
            </a:r>
            <a:r>
              <a:rPr lang="en-US" altLang="zh-CN" dirty="0" err="1">
                <a:latin typeface="Times New Roman" panose="02020603050405020304" pitchFamily="18" charset="0"/>
                <a:cs typeface="Times New Roman" panose="02020603050405020304" pitchFamily="18" charset="0"/>
              </a:rPr>
              <a:t>ibu</a:t>
            </a:r>
            <a:r>
              <a:rPr lang="en-US" altLang="zh-CN" dirty="0">
                <a:latin typeface="Times New Roman" panose="02020603050405020304" pitchFamily="18" charset="0"/>
                <a:cs typeface="Times New Roman" panose="02020603050405020304" pitchFamily="18" charset="0"/>
              </a:rPr>
              <a:t> </a:t>
            </a:r>
            <a:r>
              <a:rPr lang="en-US" altLang="zh-CN" dirty="0" err="1">
                <a:latin typeface="Times New Roman" panose="02020603050405020304" pitchFamily="18" charset="0"/>
                <a:cs typeface="Times New Roman" panose="02020603050405020304" pitchFamily="18" charset="0"/>
              </a:rPr>
              <a:t>lebih</a:t>
            </a:r>
            <a:r>
              <a:rPr lang="en-US" altLang="zh-CN" dirty="0">
                <a:latin typeface="Times New Roman" panose="02020603050405020304" pitchFamily="18" charset="0"/>
                <a:cs typeface="Times New Roman" panose="02020603050405020304" pitchFamily="18" charset="0"/>
              </a:rPr>
              <a:t> </a:t>
            </a:r>
            <a:r>
              <a:rPr lang="en-US" altLang="zh-CN" dirty="0" err="1">
                <a:latin typeface="Times New Roman" panose="02020603050405020304" pitchFamily="18" charset="0"/>
                <a:cs typeface="Times New Roman" panose="02020603050405020304" pitchFamily="18" charset="0"/>
              </a:rPr>
              <a:t>mudah</a:t>
            </a:r>
            <a:r>
              <a:rPr lang="en-US" altLang="zh-CN" dirty="0">
                <a:latin typeface="Times New Roman" panose="02020603050405020304" pitchFamily="18" charset="0"/>
                <a:cs typeface="Times New Roman" panose="02020603050405020304" pitchFamily="18" charset="0"/>
              </a:rPr>
              <a:t> </a:t>
            </a:r>
            <a:r>
              <a:rPr lang="en-US" altLang="zh-CN" dirty="0" err="1">
                <a:latin typeface="Times New Roman" panose="02020603050405020304" pitchFamily="18" charset="0"/>
                <a:cs typeface="Times New Roman" panose="02020603050405020304" pitchFamily="18" charset="0"/>
              </a:rPr>
              <a:t>dalam</a:t>
            </a:r>
            <a:r>
              <a:rPr lang="en-US" altLang="zh-CN" dirty="0">
                <a:latin typeface="Times New Roman" panose="02020603050405020304" pitchFamily="18" charset="0"/>
                <a:cs typeface="Times New Roman" panose="02020603050405020304" pitchFamily="18" charset="0"/>
              </a:rPr>
              <a:t> </a:t>
            </a:r>
            <a:r>
              <a:rPr lang="en-US" altLang="zh-CN" dirty="0" err="1">
                <a:latin typeface="Times New Roman" panose="02020603050405020304" pitchFamily="18" charset="0"/>
                <a:cs typeface="Times New Roman" panose="02020603050405020304" pitchFamily="18" charset="0"/>
              </a:rPr>
              <a:t>menerima</a:t>
            </a:r>
            <a:r>
              <a:rPr lang="en-US" altLang="zh-CN" dirty="0">
                <a:latin typeface="Times New Roman" panose="02020603050405020304" pitchFamily="18" charset="0"/>
                <a:cs typeface="Times New Roman" panose="02020603050405020304" pitchFamily="18" charset="0"/>
              </a:rPr>
              <a:t> </a:t>
            </a:r>
            <a:r>
              <a:rPr lang="en-US" altLang="zh-CN" dirty="0" err="1">
                <a:latin typeface="Times New Roman" panose="02020603050405020304" pitchFamily="18" charset="0"/>
                <a:cs typeface="Times New Roman" panose="02020603050405020304" pitchFamily="18" charset="0"/>
              </a:rPr>
              <a:t>informasi-informasi</a:t>
            </a:r>
            <a:r>
              <a:rPr lang="en-US" altLang="zh-CN" dirty="0">
                <a:latin typeface="Times New Roman" panose="02020603050405020304" pitchFamily="18" charset="0"/>
                <a:cs typeface="Times New Roman" panose="02020603050405020304" pitchFamily="18" charset="0"/>
              </a:rPr>
              <a:t> </a:t>
            </a:r>
            <a:r>
              <a:rPr lang="en-US" altLang="zh-CN" dirty="0" err="1">
                <a:latin typeface="Times New Roman" panose="02020603050405020304" pitchFamily="18" charset="0"/>
                <a:cs typeface="Times New Roman" panose="02020603050405020304" pitchFamily="18" charset="0"/>
              </a:rPr>
              <a:t>baru</a:t>
            </a:r>
            <a:r>
              <a:rPr lang="en-US" altLang="zh-CN" dirty="0">
                <a:latin typeface="Times New Roman" panose="02020603050405020304" pitchFamily="18" charset="0"/>
                <a:cs typeface="Times New Roman" panose="02020603050405020304" pitchFamily="18" charset="0"/>
              </a:rPr>
              <a:t> </a:t>
            </a:r>
            <a:r>
              <a:rPr lang="en-US" altLang="zh-CN" dirty="0" err="1">
                <a:latin typeface="Times New Roman" panose="02020603050405020304" pitchFamily="18" charset="0"/>
                <a:cs typeface="Times New Roman" panose="02020603050405020304" pitchFamily="18" charset="0"/>
              </a:rPr>
              <a:t>khususnya</a:t>
            </a:r>
            <a:r>
              <a:rPr lang="en-US" altLang="zh-CN" dirty="0">
                <a:latin typeface="Times New Roman" panose="02020603050405020304" pitchFamily="18" charset="0"/>
                <a:cs typeface="Times New Roman" panose="02020603050405020304" pitchFamily="18" charset="0"/>
              </a:rPr>
              <a:t> </a:t>
            </a:r>
            <a:r>
              <a:rPr lang="en-US" altLang="zh-CN" dirty="0" err="1">
                <a:latin typeface="Times New Roman" panose="02020603050405020304" pitchFamily="18" charset="0"/>
                <a:cs typeface="Times New Roman" panose="02020603050405020304" pitchFamily="18" charset="0"/>
              </a:rPr>
              <a:t>mengenai</a:t>
            </a:r>
            <a:r>
              <a:rPr lang="en-US" altLang="zh-CN" dirty="0">
                <a:latin typeface="Times New Roman" panose="02020603050405020304" pitchFamily="18" charset="0"/>
                <a:cs typeface="Times New Roman" panose="02020603050405020304" pitchFamily="18" charset="0"/>
              </a:rPr>
              <a:t> </a:t>
            </a:r>
            <a:r>
              <a:rPr lang="en-US" altLang="zh-CN" dirty="0" err="1">
                <a:latin typeface="Times New Roman" panose="02020603050405020304" pitchFamily="18" charset="0"/>
                <a:cs typeface="Times New Roman" panose="02020603050405020304" pitchFamily="18" charset="0"/>
              </a:rPr>
              <a:t>kehamilan</a:t>
            </a:r>
            <a:r>
              <a:rPr lang="en-US" altLang="zh-CN" dirty="0">
                <a:latin typeface="Times New Roman" panose="02020603050405020304" pitchFamily="18" charset="0"/>
                <a:cs typeface="Times New Roman" panose="02020603050405020304" pitchFamily="18" charset="0"/>
              </a:rPr>
              <a:t> (</a:t>
            </a:r>
            <a:r>
              <a:rPr lang="en-US" altLang="zh-CN" dirty="0" err="1">
                <a:latin typeface="Times New Roman" panose="02020603050405020304" pitchFamily="18" charset="0"/>
                <a:cs typeface="Times New Roman" panose="02020603050405020304" pitchFamily="18" charset="0"/>
              </a:rPr>
              <a:t>Sinaga</a:t>
            </a:r>
            <a:r>
              <a:rPr lang="en-US" altLang="zh-CN" dirty="0">
                <a:latin typeface="Times New Roman" panose="02020603050405020304" pitchFamily="18" charset="0"/>
                <a:cs typeface="Times New Roman" panose="02020603050405020304" pitchFamily="18" charset="0"/>
              </a:rPr>
              <a:t>, R. J., &amp; </a:t>
            </a:r>
            <a:r>
              <a:rPr lang="en-US" altLang="zh-CN" dirty="0" err="1">
                <a:latin typeface="Times New Roman" panose="02020603050405020304" pitchFamily="18" charset="0"/>
                <a:cs typeface="Times New Roman" panose="02020603050405020304" pitchFamily="18" charset="0"/>
              </a:rPr>
              <a:t>Hasanah</a:t>
            </a:r>
            <a:r>
              <a:rPr lang="en-US" altLang="zh-CN" dirty="0">
                <a:latin typeface="Times New Roman" panose="02020603050405020304" pitchFamily="18" charset="0"/>
                <a:cs typeface="Times New Roman" panose="02020603050405020304" pitchFamily="18" charset="0"/>
              </a:rPr>
              <a:t>, N., 2019). </a:t>
            </a:r>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pic>
        <p:nvPicPr>
          <p:cNvPr id="3075" name="Picture 3" descr="C:\Users\Hp\Downloads\Skripsi\be9cb052-5bdb-4822-9036-7919a67fc013.jpg"/>
          <p:cNvPicPr>
            <a:picLocks noChangeAspect="1" noChangeArrowheads="1"/>
          </p:cNvPicPr>
          <p:nvPr/>
        </p:nvPicPr>
        <p:blipFill rotWithShape="1">
          <a:blip r:embed="rId1">
            <a:extLst>
              <a:ext uri="{28A0092B-C50C-407E-A947-70E740481C1C}">
                <a14:useLocalDpi xmlns:a14="http://schemas.microsoft.com/office/drawing/2010/main" val="0"/>
              </a:ext>
            </a:extLst>
          </a:blip>
          <a:srcRect l="50000" t="30705" r="4263" b="9596"/>
          <a:stretch>
            <a:fillRect/>
          </a:stretch>
        </p:blipFill>
        <p:spPr bwMode="auto">
          <a:xfrm>
            <a:off x="5278582" y="3550972"/>
            <a:ext cx="3228109" cy="2507673"/>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Users\Hp\Downloads\Skripsi\be9cb052-5bdb-4822-9036-7919a67fc013.jpg"/>
          <p:cNvPicPr>
            <a:picLocks noChangeAspect="1" noChangeArrowheads="1"/>
          </p:cNvPicPr>
          <p:nvPr/>
        </p:nvPicPr>
        <p:blipFill rotWithShape="1">
          <a:blip r:embed="rId1">
            <a:extLst>
              <a:ext uri="{28A0092B-C50C-407E-A947-70E740481C1C}">
                <a14:useLocalDpi xmlns:a14="http://schemas.microsoft.com/office/drawing/2010/main" val="0"/>
              </a:ext>
            </a:extLst>
          </a:blip>
          <a:srcRect t="34333" r="50000" b="15203"/>
          <a:stretch>
            <a:fillRect/>
          </a:stretch>
        </p:blipFill>
        <p:spPr bwMode="auto">
          <a:xfrm>
            <a:off x="762000" y="3945827"/>
            <a:ext cx="3529012" cy="2119745"/>
          </a:xfrm>
          <a:prstGeom prst="rect">
            <a:avLst/>
          </a:prstGeom>
          <a:noFill/>
          <a:extLst>
            <a:ext uri="{909E8E84-426E-40DD-AFC4-6F175D3DCCD1}">
              <a14:hiddenFill xmlns:a14="http://schemas.microsoft.com/office/drawing/2010/main">
                <a:solidFill>
                  <a:srgbClr val="FFFFFF"/>
                </a:solidFill>
              </a14:hiddenFill>
            </a:ext>
          </a:extLst>
        </p:spPr>
      </p:pic>
      <p:cxnSp>
        <p:nvCxnSpPr>
          <p:cNvPr id="7" name="Straight Connector 6"/>
          <p:cNvCxnSpPr/>
          <p:nvPr/>
        </p:nvCxnSpPr>
        <p:spPr>
          <a:xfrm>
            <a:off x="4876800" y="3724154"/>
            <a:ext cx="0" cy="2057400"/>
          </a:xfrm>
          <a:prstGeom prst="line">
            <a:avLst/>
          </a:prstGeom>
          <a:ln>
            <a:solidFill>
              <a:srgbClr val="C00000"/>
            </a:solidFill>
          </a:ln>
        </p:spPr>
        <p:style>
          <a:lnRef idx="3">
            <a:schemeClr val="dk1"/>
          </a:lnRef>
          <a:fillRef idx="0">
            <a:schemeClr val="dk1"/>
          </a:fillRef>
          <a:effectRef idx="2">
            <a:schemeClr val="dk1"/>
          </a:effectRef>
          <a:fontRef idx="minor">
            <a:schemeClr val="tx1"/>
          </a:fontRef>
        </p:style>
      </p:cxnSp>
      <p:sp>
        <p:nvSpPr>
          <p:cNvPr id="10" name="TextBox 9"/>
          <p:cNvSpPr txBox="1"/>
          <p:nvPr/>
        </p:nvSpPr>
        <p:spPr>
          <a:xfrm>
            <a:off x="1752600" y="6183868"/>
            <a:ext cx="5924427" cy="369332"/>
          </a:xfrm>
          <a:prstGeom prst="rect">
            <a:avLst/>
          </a:prstGeom>
          <a:noFill/>
        </p:spPr>
        <p:txBody>
          <a:bodyPr wrap="square">
            <a:spAutoFit/>
          </a:bodyPr>
          <a:lstStyle/>
          <a:p>
            <a:r>
              <a:rPr lang="sv-SE" dirty="0">
                <a:latin typeface="Times New Roman" panose="02020603050405020304" pitchFamily="18" charset="0"/>
                <a:cs typeface="Times New Roman" panose="02020603050405020304" pitchFamily="18" charset="0"/>
              </a:rPr>
              <a:t>Sumber </a:t>
            </a:r>
            <a:r>
              <a:rPr lang="sv-SE" dirty="0" smtClean="0">
                <a:latin typeface="Times New Roman" panose="02020603050405020304" pitchFamily="18" charset="0"/>
                <a:cs typeface="Times New Roman" panose="02020603050405020304" pitchFamily="18" charset="0"/>
              </a:rPr>
              <a:t>: </a:t>
            </a:r>
            <a:r>
              <a:rPr lang="sv-SE" dirty="0">
                <a:latin typeface="Times New Roman" panose="02020603050405020304" pitchFamily="18" charset="0"/>
                <a:cs typeface="Times New Roman" panose="02020603050405020304" pitchFamily="18" charset="0"/>
              </a:rPr>
              <a:t>Kementerian Kesehatan RI, </a:t>
            </a:r>
            <a:r>
              <a:rPr lang="sv-SE" dirty="0" smtClean="0">
                <a:latin typeface="Times New Roman" panose="02020603050405020304" pitchFamily="18" charset="0"/>
                <a:cs typeface="Times New Roman" panose="02020603050405020304" pitchFamily="18" charset="0"/>
              </a:rPr>
              <a:t>2018</a:t>
            </a:r>
            <a:endParaRPr lang="id-ID"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IDENTIFIKASI MASALAH</a:t>
            </a:r>
            <a:endParaRPr lang="en-US" b="1" dirty="0"/>
          </a:p>
        </p:txBody>
      </p:sp>
      <p:sp>
        <p:nvSpPr>
          <p:cNvPr id="3" name="Content Placeholder 2"/>
          <p:cNvSpPr>
            <a:spLocks noGrp="1"/>
          </p:cNvSpPr>
          <p:nvPr>
            <p:ph idx="1"/>
          </p:nvPr>
        </p:nvSpPr>
        <p:spPr/>
        <p:txBody>
          <a:bodyPr anchor="ctr" anchorCtr="0">
            <a:normAutofit/>
          </a:bodyPr>
          <a:lstStyle/>
          <a:p>
            <a:pPr marL="0" indent="0" algn="ctr">
              <a:buNone/>
            </a:pPr>
            <a:r>
              <a:rPr lang="en-US" sz="2400" dirty="0" smtClean="0">
                <a:latin typeface="Times New Roman" panose="02020603050405020304" pitchFamily="18" charset="0"/>
                <a:cs typeface="Times New Roman" panose="02020603050405020304" pitchFamily="18" charset="0"/>
              </a:rPr>
              <a:t>Data </a:t>
            </a:r>
            <a:r>
              <a:rPr lang="en-US" sz="2400" dirty="0" err="1" smtClean="0">
                <a:latin typeface="Times New Roman" panose="02020603050405020304" pitchFamily="18" charset="0"/>
                <a:cs typeface="Times New Roman" panose="02020603050405020304" pitchFamily="18" charset="0"/>
              </a:rPr>
              <a:t>Dinas</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Kesehatan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Provinsi</a:t>
            </a:r>
            <a:r>
              <a:rPr lang="en-US" sz="2400" dirty="0" smtClean="0">
                <a:latin typeface="Times New Roman" panose="02020603050405020304" pitchFamily="18" charset="0"/>
                <a:cs typeface="Times New Roman" panose="02020603050405020304" pitchFamily="18" charset="0"/>
              </a:rPr>
              <a:t> DKI Jakarta </a:t>
            </a:r>
            <a:r>
              <a:rPr lang="en-US" sz="2400" dirty="0" err="1" smtClean="0">
                <a:latin typeface="Times New Roman" panose="02020603050405020304" pitchFamily="18" charset="0"/>
                <a:cs typeface="Times New Roman" panose="02020603050405020304" pitchFamily="18" charset="0"/>
              </a:rPr>
              <a:t>tahun</a:t>
            </a:r>
            <a:r>
              <a:rPr lang="en-US" sz="2400" dirty="0" smtClean="0">
                <a:latin typeface="Times New Roman" panose="02020603050405020304" pitchFamily="18" charset="0"/>
                <a:cs typeface="Times New Roman" panose="02020603050405020304" pitchFamily="18" charset="0"/>
              </a:rPr>
              <a:t> 2018 </a:t>
            </a:r>
            <a:r>
              <a:rPr lang="en-US" sz="2400" dirty="0" err="1" smtClean="0">
                <a:latin typeface="Times New Roman" panose="02020603050405020304" pitchFamily="18" charset="0"/>
                <a:cs typeface="Times New Roman" panose="02020603050405020304" pitchFamily="18" charset="0"/>
              </a:rPr>
              <a:t>menunjukkan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bahwa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hasil</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pemeriksaan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ibu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hamil</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semakin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bertambahnya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umur</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semakin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meningkat</a:t>
            </a:r>
            <a:r>
              <a:rPr lang="en-US" sz="2400" dirty="0" smtClean="0">
                <a:latin typeface="Times New Roman" panose="02020603050405020304" pitchFamily="18" charset="0"/>
                <a:cs typeface="Times New Roman" panose="02020603050405020304" pitchFamily="18" charset="0"/>
              </a:rPr>
              <a:t>. Survey </a:t>
            </a:r>
            <a:r>
              <a:rPr lang="en-US" sz="2400" dirty="0" err="1" smtClean="0">
                <a:latin typeface="Times New Roman" panose="02020603050405020304" pitchFamily="18" charset="0"/>
                <a:cs typeface="Times New Roman" panose="02020603050405020304" pitchFamily="18" charset="0"/>
              </a:rPr>
              <a:t>awal</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peneliti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didapatkan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menderita</a:t>
            </a:r>
            <a:r>
              <a:rPr lang="en-US" sz="2400" dirty="0" smtClean="0">
                <a:latin typeface="Times New Roman" panose="02020603050405020304" pitchFamily="18" charset="0"/>
                <a:cs typeface="Times New Roman" panose="02020603050405020304" pitchFamily="18" charset="0"/>
              </a:rPr>
              <a:t> anemia </a:t>
            </a:r>
            <a:r>
              <a:rPr lang="en-US" sz="2400" dirty="0" err="1" smtClean="0">
                <a:latin typeface="Times New Roman" panose="02020603050405020304" pitchFamily="18" charset="0"/>
                <a:cs typeface="Times New Roman" panose="02020603050405020304" pitchFamily="18" charset="0"/>
              </a:rPr>
              <a:t>sebanyak</a:t>
            </a:r>
            <a:r>
              <a:rPr lang="en-US" sz="2400" dirty="0" smtClean="0">
                <a:latin typeface="Times New Roman" panose="02020603050405020304" pitchFamily="18" charset="0"/>
                <a:cs typeface="Times New Roman" panose="02020603050405020304" pitchFamily="18" charset="0"/>
              </a:rPr>
              <a:t> 22%. </a:t>
            </a:r>
            <a:r>
              <a:rPr lang="en-US" sz="2400" dirty="0" err="1" smtClean="0">
                <a:latin typeface="Times New Roman" panose="02020603050405020304" pitchFamily="18" charset="0"/>
                <a:cs typeface="Times New Roman" panose="02020603050405020304" pitchFamily="18" charset="0"/>
              </a:rPr>
              <a:t>Namun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belum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diketahui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faktor</a:t>
            </a:r>
            <a:r>
              <a:rPr lang="en-US" sz="2400" dirty="0" smtClean="0">
                <a:latin typeface="Times New Roman" panose="02020603050405020304" pitchFamily="18" charset="0"/>
                <a:cs typeface="Times New Roman" panose="02020603050405020304" pitchFamily="18" charset="0"/>
              </a:rPr>
              <a:t> yang </a:t>
            </a:r>
            <a:r>
              <a:rPr lang="en-US" sz="2400" dirty="0" err="1" smtClean="0">
                <a:latin typeface="Times New Roman" panose="02020603050405020304" pitchFamily="18" charset="0"/>
                <a:cs typeface="Times New Roman" panose="02020603050405020304" pitchFamily="18" charset="0"/>
              </a:rPr>
              <a:t>berhubungan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dengan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karakteristik</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dan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tingkat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kepatuhan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mengkonsumsi</a:t>
            </a:r>
            <a:r>
              <a:rPr lang="en-US" sz="2400" dirty="0" smtClean="0">
                <a:latin typeface="Times New Roman" panose="02020603050405020304" pitchFamily="18" charset="0"/>
                <a:cs typeface="Times New Roman" panose="02020603050405020304" pitchFamily="18" charset="0"/>
              </a:rPr>
              <a:t> Tablet </a:t>
            </a:r>
            <a:r>
              <a:rPr lang="en-US" sz="2400" dirty="0" err="1" smtClean="0">
                <a:latin typeface="Times New Roman" panose="02020603050405020304" pitchFamily="18" charset="0"/>
                <a:cs typeface="Times New Roman" panose="02020603050405020304" pitchFamily="18" charset="0"/>
              </a:rPr>
              <a:t>tambah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darah</a:t>
            </a:r>
            <a:r>
              <a:rPr lang="en-US" sz="2400" dirty="0" smtClean="0">
                <a:latin typeface="Times New Roman" panose="02020603050405020304" pitchFamily="18" charset="0"/>
                <a:cs typeface="Times New Roman" panose="02020603050405020304" pitchFamily="18" charset="0"/>
              </a:rPr>
              <a:t> di </a:t>
            </a:r>
            <a:r>
              <a:rPr lang="en-US" sz="2400" dirty="0" err="1" smtClean="0">
                <a:latin typeface="Times New Roman" panose="02020603050405020304" pitchFamily="18" charset="0"/>
                <a:cs typeface="Times New Roman" panose="02020603050405020304" pitchFamily="18" charset="0"/>
              </a:rPr>
              <a:t>Puskesmas</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Kecamatan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Makasar</a:t>
            </a:r>
            <a:r>
              <a:rPr lang="en-US" sz="2400" dirty="0" smtClean="0">
                <a:latin typeface="Times New Roman" panose="02020603050405020304" pitchFamily="18" charset="0"/>
                <a:cs typeface="Times New Roman" panose="02020603050405020304" pitchFamily="18" charset="0"/>
              </a:rPr>
              <a:t> Jakarta </a:t>
            </a:r>
            <a:r>
              <a:rPr lang="en-US" sz="2400" dirty="0" err="1" smtClean="0">
                <a:latin typeface="Times New Roman" panose="02020603050405020304" pitchFamily="18" charset="0"/>
                <a:cs typeface="Times New Roman" panose="02020603050405020304" pitchFamily="18" charset="0"/>
              </a:rPr>
              <a:t>Timur</a:t>
            </a:r>
            <a:r>
              <a:rPr lang="en-US" sz="240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274955"/>
            <a:ext cx="8199755" cy="827405"/>
          </a:xfrm>
        </p:spPr>
        <p:txBody>
          <a:bodyPr/>
          <a:p>
            <a:r>
              <a:rPr lang="en-US" b="1"/>
              <a:t>TUJUAN PENELITIAN</a:t>
            </a:r>
            <a:endParaRPr lang="en-US" b="1"/>
          </a:p>
        </p:txBody>
      </p:sp>
      <p:sp>
        <p:nvSpPr>
          <p:cNvPr id="3" name="Content Placeholder 2"/>
          <p:cNvSpPr>
            <a:spLocks noGrp="1"/>
          </p:cNvSpPr>
          <p:nvPr>
            <p:ph idx="1"/>
          </p:nvPr>
        </p:nvSpPr>
        <p:spPr>
          <a:xfrm>
            <a:off x="457200" y="1143000"/>
            <a:ext cx="8280400" cy="5403215"/>
          </a:xfrm>
        </p:spPr>
        <p:txBody>
          <a:bodyPr>
            <a:noAutofit/>
          </a:bodyPr>
          <a:p>
            <a:pPr marL="514350" indent="-514350">
              <a:buFont typeface="+mj-lt"/>
              <a:buAutoNum type="alphaUcPeriod"/>
            </a:pPr>
            <a:r>
              <a:rPr lang="en-US" sz="2200" b="1"/>
              <a:t>Tujuan Umum</a:t>
            </a:r>
            <a:endParaRPr lang="en-US" sz="2200" b="1"/>
          </a:p>
          <a:p>
            <a:pPr marL="514985" indent="0">
              <a:buFont typeface="+mj-lt"/>
              <a:buNone/>
            </a:pPr>
            <a:r>
              <a:rPr lang="en-US" sz="2200"/>
              <a:t>Menganalisis penyebab predisposisi yang berhubungan terhadap anemia ibu hamil trimester II dan III di Puskesmas Kecamatan Makasar Jakarta Timur.</a:t>
            </a:r>
            <a:endParaRPr lang="en-US" sz="2200" b="1"/>
          </a:p>
          <a:p>
            <a:pPr marL="514350" indent="-514350">
              <a:buFont typeface="+mj-lt"/>
              <a:buAutoNum type="alphaUcPeriod" startAt="2"/>
            </a:pPr>
            <a:r>
              <a:rPr lang="en-US" sz="2200" b="1"/>
              <a:t>Tujuan Khusus</a:t>
            </a:r>
            <a:endParaRPr lang="en-US" sz="2200" b="1"/>
          </a:p>
          <a:p>
            <a:pPr marL="946785" indent="-431800">
              <a:buFont typeface="+mj-lt"/>
              <a:buAutoNum type="arabicPeriod"/>
            </a:pPr>
            <a:r>
              <a:rPr lang="en-US" sz="2200"/>
              <a:t>Mengidentifikasi gambaran anemia ibu hamil</a:t>
            </a:r>
            <a:endParaRPr lang="en-US" sz="2200"/>
          </a:p>
          <a:p>
            <a:pPr marL="946785" indent="-431800">
              <a:buFont typeface="+mj-lt"/>
              <a:buAutoNum type="arabicPeriod"/>
            </a:pPr>
            <a:r>
              <a:rPr lang="en-US" sz="2200"/>
              <a:t>Mengidentifikasi gambaran karakteristik ibu hamil (usia, pendidikan, pekerjaan) </a:t>
            </a:r>
            <a:endParaRPr lang="en-US" sz="2200"/>
          </a:p>
          <a:p>
            <a:pPr marL="946785" indent="-431800">
              <a:buFont typeface="+mj-lt"/>
              <a:buAutoNum type="arabicPeriod"/>
            </a:pPr>
            <a:r>
              <a:rPr lang="en-US" sz="2200"/>
              <a:t>Mengidentifikasi gambaran pengetahuan ibu hamil Mengidentifikasi gambaran paritas ibu hamil </a:t>
            </a:r>
            <a:endParaRPr lang="en-US" sz="2200"/>
          </a:p>
          <a:p>
            <a:pPr marL="946785" indent="-431800">
              <a:buFont typeface="+mj-lt"/>
              <a:buAutoNum type="arabicPeriod"/>
            </a:pPr>
            <a:r>
              <a:rPr lang="en-US" sz="2200"/>
              <a:t>Mengidentifikasi gambaran paritas ibu hamil</a:t>
            </a:r>
            <a:endParaRPr lang="en-US" sz="2200"/>
          </a:p>
          <a:p>
            <a:pPr marL="946785" indent="-431800">
              <a:buFont typeface="+mj-lt"/>
              <a:buAutoNum type="arabicPeriod"/>
            </a:pPr>
            <a:r>
              <a:rPr lang="en-US" sz="2200"/>
              <a:t>Mengidentifikasi gambaran status gizi ibu hamil </a:t>
            </a:r>
            <a:endParaRPr lang="en-US" sz="2200"/>
          </a:p>
          <a:p>
            <a:pPr marL="946785" indent="-431800">
              <a:buFont typeface="+mj-lt"/>
              <a:buAutoNum type="arabicPeriod"/>
            </a:pPr>
            <a:r>
              <a:rPr lang="en-US" sz="2200"/>
              <a:t>Mengidentifikasi gambaran kepatuhan konsumsi tablet tambah darah ibu hamil </a:t>
            </a:r>
            <a:endParaRPr lang="en-US" sz="2200"/>
          </a:p>
          <a:p>
            <a:pPr marL="0" indent="0">
              <a:buNone/>
            </a:pPr>
            <a:endParaRPr lang="en-US" sz="22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l"/>
            <a:r>
              <a:rPr lang="en-US" b="1"/>
              <a:t>Lanjutan.....</a:t>
            </a:r>
            <a:endParaRPr lang="en-US" b="1"/>
          </a:p>
        </p:txBody>
      </p:sp>
      <p:sp>
        <p:nvSpPr>
          <p:cNvPr id="3" name="Content Placeholder 2"/>
          <p:cNvSpPr>
            <a:spLocks noGrp="1"/>
          </p:cNvSpPr>
          <p:nvPr>
            <p:ph idx="1"/>
          </p:nvPr>
        </p:nvSpPr>
        <p:spPr/>
        <p:txBody>
          <a:bodyPr>
            <a:normAutofit fontScale="80000"/>
          </a:bodyPr>
          <a:p>
            <a:pPr marL="514350" indent="-514350">
              <a:buFont typeface="+mj-lt"/>
              <a:buAutoNum type="arabicPeriod" startAt="7"/>
            </a:pPr>
            <a:r>
              <a:rPr lang="en-US"/>
              <a:t>Menganalisis hubungan karakteristik (usia, pendidikan, pekerjaan) dengan anemia pada ibu hamil </a:t>
            </a:r>
            <a:endParaRPr lang="en-US"/>
          </a:p>
          <a:p>
            <a:pPr marL="514350" indent="-514350">
              <a:buFont typeface="+mj-lt"/>
              <a:buAutoNum type="arabicPeriod" startAt="7"/>
            </a:pPr>
            <a:r>
              <a:rPr lang="en-US"/>
              <a:t>Menganalisis hubungan pengetahuan ibu hamil dengan anemia pada ibu hamil </a:t>
            </a:r>
            <a:endParaRPr lang="en-US"/>
          </a:p>
          <a:p>
            <a:pPr marL="514350" indent="-514350">
              <a:buFont typeface="+mj-lt"/>
              <a:buAutoNum type="arabicPeriod" startAt="7"/>
            </a:pPr>
            <a:r>
              <a:rPr lang="en-US"/>
              <a:t>Menganalisis hubungan paritas dengan anemia pada ibu hamil </a:t>
            </a:r>
            <a:endParaRPr lang="en-US"/>
          </a:p>
          <a:p>
            <a:pPr marL="514350" indent="-514350">
              <a:buFont typeface="+mj-lt"/>
              <a:buAutoNum type="arabicPeriod" startAt="7"/>
            </a:pPr>
            <a:r>
              <a:rPr lang="en-US"/>
              <a:t>Menganalisis hubungan status gizi dengan anemia pada ibu hamil </a:t>
            </a:r>
            <a:endParaRPr lang="en-US"/>
          </a:p>
          <a:p>
            <a:pPr marL="514350" indent="-514350">
              <a:buFont typeface="+mj-lt"/>
              <a:buAutoNum type="arabicPeriod" startAt="7"/>
            </a:pPr>
            <a:r>
              <a:rPr lang="en-US"/>
              <a:t>Menganalisis hubungan kepatuhan konsumsi tablet tambah darah dengan anemia pada ibu hamil </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579438"/>
            <a:ext cx="8229600" cy="1143000"/>
          </a:xfrm>
        </p:spPr>
        <p:txBody>
          <a:bodyPr/>
          <a:p>
            <a:r>
              <a:rPr lang="en-US" b="1"/>
              <a:t>HIPOTESIS</a:t>
            </a:r>
            <a:endParaRPr lang="en-US" b="1"/>
          </a:p>
        </p:txBody>
      </p:sp>
      <p:sp>
        <p:nvSpPr>
          <p:cNvPr id="3" name="Content Placeholder 2"/>
          <p:cNvSpPr>
            <a:spLocks noGrp="1"/>
          </p:cNvSpPr>
          <p:nvPr>
            <p:ph idx="1"/>
          </p:nvPr>
        </p:nvSpPr>
        <p:spPr/>
        <p:txBody>
          <a:bodyPr anchor="ctr" anchorCtr="0">
            <a:normAutofit fontScale="70000"/>
          </a:bodyPr>
          <a:p>
            <a:pPr marL="514350" indent="-514350">
              <a:buAutoNum type="arabicPeriod"/>
            </a:pPr>
            <a:r>
              <a:rPr lang="en-US"/>
              <a:t>Karakteristik (usia, pendidikan, pekerjaan) berhubungan signifikan dengan anemia pada ibu hamil.</a:t>
            </a:r>
            <a:endParaRPr lang="en-US"/>
          </a:p>
          <a:p>
            <a:pPr marL="514350" indent="-514350">
              <a:buAutoNum type="arabicPeriod"/>
            </a:pPr>
            <a:r>
              <a:rPr lang="en-US"/>
              <a:t>Pengetahuan memiliki </a:t>
            </a:r>
            <a:r>
              <a:rPr lang="en-US">
                <a:sym typeface="+mn-ea"/>
              </a:rPr>
              <a:t>berhubungan signifikan dengan</a:t>
            </a:r>
            <a:r>
              <a:rPr lang="en-US"/>
              <a:t> anemia pada ibu hamil.</a:t>
            </a:r>
            <a:endParaRPr lang="en-US"/>
          </a:p>
          <a:p>
            <a:pPr marL="514350" indent="-514350">
              <a:buAutoNum type="arabicPeriod"/>
            </a:pPr>
            <a:r>
              <a:rPr lang="en-US"/>
              <a:t>Paritas </a:t>
            </a:r>
            <a:r>
              <a:rPr lang="en-US">
                <a:sym typeface="+mn-ea"/>
              </a:rPr>
              <a:t>berhubungan signifikan dengan</a:t>
            </a:r>
            <a:r>
              <a:rPr lang="en-US"/>
              <a:t> anemia pada ibu hamil di Puskesmas Kecamatan Makasar Jakarta Timur</a:t>
            </a:r>
            <a:endParaRPr lang="en-US"/>
          </a:p>
          <a:p>
            <a:pPr marL="514350" indent="-514350">
              <a:buAutoNum type="arabicPeriod"/>
            </a:pPr>
            <a:r>
              <a:rPr lang="en-US"/>
              <a:t>Status gizi/LILA </a:t>
            </a:r>
            <a:r>
              <a:rPr lang="en-US">
                <a:sym typeface="+mn-ea"/>
              </a:rPr>
              <a:t>berhubungan signifikan dengan</a:t>
            </a:r>
            <a:r>
              <a:rPr lang="en-US">
                <a:sym typeface="+mn-ea"/>
              </a:rPr>
              <a:t> anemia pada</a:t>
            </a:r>
            <a:r>
              <a:rPr lang="en-US"/>
              <a:t> ibu hamil di Puskesmas Kecamatan Makasar Jakarta Timur</a:t>
            </a:r>
            <a:endParaRPr lang="en-US"/>
          </a:p>
          <a:p>
            <a:pPr marL="514350" indent="-514350">
              <a:buAutoNum type="arabicPeriod"/>
            </a:pPr>
            <a:r>
              <a:rPr lang="en-US"/>
              <a:t>Kepatuhan konsumsi Tablet tambah darah </a:t>
            </a:r>
            <a:r>
              <a:rPr lang="en-US">
                <a:sym typeface="+mn-ea"/>
              </a:rPr>
              <a:t>berhubungan signifikan dengan</a:t>
            </a:r>
            <a:r>
              <a:rPr lang="en-US">
                <a:sym typeface="+mn-ea"/>
              </a:rPr>
              <a:t> anemia pada</a:t>
            </a:r>
            <a:r>
              <a:rPr lang="en-US"/>
              <a:t> hamil </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274955"/>
            <a:ext cx="8286115" cy="827405"/>
          </a:xfrm>
        </p:spPr>
        <p:txBody>
          <a:bodyPr/>
          <a:p>
            <a:r>
              <a:rPr lang="en-US" b="1"/>
              <a:t>KERANGKA TEORI</a:t>
            </a:r>
            <a:endParaRPr lang="en-US" b="1"/>
          </a:p>
        </p:txBody>
      </p:sp>
      <p:sp>
        <p:nvSpPr>
          <p:cNvPr id="26" name="Text Box 26"/>
          <p:cNvSpPr txBox="1"/>
          <p:nvPr/>
        </p:nvSpPr>
        <p:spPr>
          <a:xfrm>
            <a:off x="1600200" y="1219200"/>
            <a:ext cx="1752600" cy="1524000"/>
          </a:xfrm>
          <a:prstGeom prst="rect">
            <a:avLst/>
          </a:prstGeom>
          <a:solidFill>
            <a:schemeClr val="lt1"/>
          </a:solidFill>
          <a:ln w="6350">
            <a:solidFill>
              <a:prstClr val="black"/>
            </a:solidFill>
          </a:ln>
        </p:spPr>
        <p:txBody>
          <a:bodyPr rot="0" spcFirstLastPara="0" vertOverflow="overflow" horzOverflow="overflow" vert="horz" wrap="square" lIns="91440" tIns="45720" rIns="91440" bIns="45720" numCol="1" spcCol="0" rtlCol="0" fromWordArt="0" anchor="t" anchorCtr="0" forceAA="0" compatLnSpc="1">
            <a:noAutofit/>
          </a:bodyPr>
          <a:lstStyle/>
          <a:p>
            <a:pPr algn="just">
              <a:lnSpc>
                <a:spcPct val="100000"/>
              </a:lnSpc>
              <a:spcAft>
                <a:spcPts val="0"/>
              </a:spcAft>
            </a:pPr>
            <a:r>
              <a:rPr lang="en-US" altLang="zh-CN" sz="1200" kern="100">
                <a:latin typeface="Times New Roman" panose="02020603050405020304"/>
                <a:ea typeface="等线"/>
                <a:cs typeface="Times New Roman" panose="02020603050405020304"/>
                <a:sym typeface="Times New Roman" panose="02020603050405020304"/>
              </a:rPr>
              <a:t>Predisposing Factors</a:t>
            </a:r>
            <a:endParaRPr lang="en-US" altLang="zh-CN" sz="1200" kern="100">
              <a:latin typeface="Times New Roman" panose="02020603050405020304"/>
              <a:ea typeface="等线"/>
              <a:cs typeface="Times New Roman" panose="02020603050405020304"/>
              <a:sym typeface="Times New Roman" panose="02020603050405020304"/>
            </a:endParaRPr>
          </a:p>
          <a:p>
            <a:pPr marL="342900" lvl="0" indent="-342900" algn="just">
              <a:lnSpc>
                <a:spcPct val="100000"/>
              </a:lnSpc>
              <a:spcAft>
                <a:spcPts val="0"/>
              </a:spcAft>
              <a:buAutoNum type="arabicParenR"/>
            </a:pPr>
            <a:r>
              <a:rPr lang="en-US" altLang="zh-CN" sz="1200" kern="100">
                <a:latin typeface="Times New Roman" panose="02020603050405020304"/>
                <a:ea typeface="等线"/>
                <a:cs typeface="Times New Roman" panose="02020603050405020304"/>
                <a:sym typeface="Times New Roman" panose="02020603050405020304"/>
              </a:rPr>
              <a:t>Usia Ibu</a:t>
            </a:r>
            <a:endParaRPr lang="en-US" altLang="zh-CN" sz="1200" kern="100">
              <a:latin typeface="Times New Roman" panose="02020603050405020304"/>
              <a:ea typeface="等线"/>
              <a:cs typeface="Times New Roman" panose="02020603050405020304"/>
              <a:sym typeface="Times New Roman" panose="02020603050405020304"/>
            </a:endParaRPr>
          </a:p>
          <a:p>
            <a:pPr marL="342900" lvl="0" indent="-342900" algn="just">
              <a:lnSpc>
                <a:spcPct val="100000"/>
              </a:lnSpc>
              <a:spcAft>
                <a:spcPts val="0"/>
              </a:spcAft>
              <a:buAutoNum type="arabicParenR"/>
            </a:pPr>
            <a:r>
              <a:rPr lang="en-US" altLang="zh-CN" sz="1200" kern="100">
                <a:latin typeface="Times New Roman" panose="02020603050405020304"/>
                <a:ea typeface="等线"/>
                <a:cs typeface="Times New Roman" panose="02020603050405020304"/>
                <a:sym typeface="Times New Roman" panose="02020603050405020304"/>
              </a:rPr>
              <a:t>Jarak Kehamilan</a:t>
            </a:r>
            <a:endParaRPr lang="en-US" altLang="zh-CN" sz="1200" kern="100">
              <a:latin typeface="Times New Roman" panose="02020603050405020304"/>
              <a:ea typeface="等线"/>
              <a:cs typeface="Times New Roman" panose="02020603050405020304"/>
              <a:sym typeface="Times New Roman" panose="02020603050405020304"/>
            </a:endParaRPr>
          </a:p>
          <a:p>
            <a:pPr marL="342900" lvl="0" indent="-342900" algn="just">
              <a:lnSpc>
                <a:spcPct val="100000"/>
              </a:lnSpc>
              <a:spcAft>
                <a:spcPts val="0"/>
              </a:spcAft>
              <a:buAutoNum type="arabicParenR"/>
            </a:pPr>
            <a:r>
              <a:rPr lang="en-US" altLang="zh-CN" sz="1200" kern="100">
                <a:latin typeface="Times New Roman" panose="02020603050405020304"/>
                <a:ea typeface="等线"/>
                <a:cs typeface="Times New Roman" panose="02020603050405020304"/>
                <a:sym typeface="Times New Roman" panose="02020603050405020304"/>
              </a:rPr>
              <a:t>Pendidikan </a:t>
            </a:r>
            <a:endParaRPr lang="en-US" altLang="zh-CN" sz="1200" kern="100">
              <a:latin typeface="Times New Roman" panose="02020603050405020304"/>
              <a:ea typeface="等线"/>
              <a:cs typeface="Times New Roman" panose="02020603050405020304"/>
              <a:sym typeface="Times New Roman" panose="02020603050405020304"/>
            </a:endParaRPr>
          </a:p>
          <a:p>
            <a:pPr marL="342900" lvl="0" indent="-342900" algn="just">
              <a:lnSpc>
                <a:spcPct val="100000"/>
              </a:lnSpc>
              <a:spcAft>
                <a:spcPts val="0"/>
              </a:spcAft>
              <a:buAutoNum type="arabicParenR"/>
            </a:pPr>
            <a:r>
              <a:rPr lang="en-US" altLang="zh-CN" sz="1200" kern="100">
                <a:latin typeface="Times New Roman" panose="02020603050405020304"/>
                <a:ea typeface="等线"/>
                <a:cs typeface="Times New Roman" panose="02020603050405020304"/>
                <a:sym typeface="Times New Roman" panose="02020603050405020304"/>
              </a:rPr>
              <a:t>Pekerjaan</a:t>
            </a:r>
            <a:endParaRPr lang="en-US" altLang="zh-CN" sz="1200" kern="100">
              <a:latin typeface="Times New Roman" panose="02020603050405020304"/>
              <a:ea typeface="等线"/>
              <a:cs typeface="Times New Roman" panose="02020603050405020304"/>
              <a:sym typeface="Times New Roman" panose="02020603050405020304"/>
            </a:endParaRPr>
          </a:p>
          <a:p>
            <a:pPr marL="342900" lvl="0" indent="-342900" algn="just">
              <a:lnSpc>
                <a:spcPct val="100000"/>
              </a:lnSpc>
              <a:spcAft>
                <a:spcPts val="0"/>
              </a:spcAft>
              <a:buAutoNum type="arabicParenR"/>
            </a:pPr>
            <a:r>
              <a:rPr lang="en-US" altLang="zh-CN" sz="1200" kern="100">
                <a:latin typeface="Times New Roman" panose="02020603050405020304"/>
                <a:ea typeface="等线"/>
                <a:cs typeface="Times New Roman" panose="02020603050405020304"/>
                <a:sym typeface="Times New Roman" panose="02020603050405020304"/>
              </a:rPr>
              <a:t>Pengetahuan</a:t>
            </a:r>
            <a:endParaRPr lang="en-US" altLang="zh-CN" sz="1200" kern="100">
              <a:latin typeface="Times New Roman" panose="02020603050405020304"/>
              <a:ea typeface="等线"/>
              <a:cs typeface="Times New Roman" panose="02020603050405020304"/>
              <a:sym typeface="Times New Roman" panose="02020603050405020304"/>
            </a:endParaRPr>
          </a:p>
          <a:p>
            <a:pPr marL="342900" lvl="0" indent="-342900" algn="just">
              <a:lnSpc>
                <a:spcPct val="100000"/>
              </a:lnSpc>
              <a:spcAft>
                <a:spcPts val="0"/>
              </a:spcAft>
              <a:buAutoNum type="arabicParenR"/>
            </a:pPr>
            <a:r>
              <a:rPr lang="en-US" altLang="zh-CN" sz="1200" kern="100">
                <a:latin typeface="Times New Roman" panose="02020603050405020304"/>
                <a:ea typeface="等线"/>
                <a:cs typeface="Times New Roman" panose="02020603050405020304"/>
                <a:sym typeface="Times New Roman" panose="02020603050405020304"/>
              </a:rPr>
              <a:t>Sikap</a:t>
            </a:r>
            <a:endParaRPr lang="en-US" altLang="zh-CN" sz="1200" kern="100">
              <a:latin typeface="Times New Roman" panose="02020603050405020304"/>
              <a:ea typeface="等线"/>
              <a:cs typeface="Times New Roman" panose="02020603050405020304"/>
              <a:sym typeface="Times New Roman" panose="02020603050405020304"/>
            </a:endParaRPr>
          </a:p>
          <a:p>
            <a:pPr marL="342900" lvl="0" indent="-342900" algn="just">
              <a:lnSpc>
                <a:spcPct val="100000"/>
              </a:lnSpc>
              <a:spcAft>
                <a:spcPts val="0"/>
              </a:spcAft>
              <a:buAutoNum type="arabicParenR"/>
            </a:pPr>
            <a:r>
              <a:rPr lang="en-US" altLang="zh-CN" sz="1200" kern="100">
                <a:latin typeface="Times New Roman" panose="02020603050405020304"/>
                <a:ea typeface="等线"/>
                <a:cs typeface="Times New Roman" panose="02020603050405020304"/>
                <a:sym typeface="Times New Roman" panose="02020603050405020304"/>
              </a:rPr>
              <a:t>Paritas</a:t>
            </a:r>
            <a:endParaRPr lang="en-US" altLang="zh-CN" sz="1200" kern="100">
              <a:latin typeface="Times New Roman" panose="02020603050405020304"/>
              <a:ea typeface="等线"/>
              <a:cs typeface="Times New Roman" panose="02020603050405020304"/>
              <a:sym typeface="Times New Roman" panose="02020603050405020304"/>
            </a:endParaRPr>
          </a:p>
        </p:txBody>
      </p:sp>
      <p:sp>
        <p:nvSpPr>
          <p:cNvPr id="27" name="Text Box 27"/>
          <p:cNvSpPr txBox="1"/>
          <p:nvPr/>
        </p:nvSpPr>
        <p:spPr>
          <a:xfrm>
            <a:off x="1590675" y="2819083"/>
            <a:ext cx="1771650" cy="800100"/>
          </a:xfrm>
          <a:prstGeom prst="rect">
            <a:avLst/>
          </a:prstGeom>
          <a:solidFill>
            <a:schemeClr val="lt1"/>
          </a:solidFill>
          <a:ln w="6350">
            <a:solidFill>
              <a:prstClr val="black"/>
            </a:solidFill>
          </a:ln>
        </p:spPr>
        <p:txBody>
          <a:bodyPr rot="0" spcFirstLastPara="0" vertOverflow="overflow" horzOverflow="overflow" vert="horz" wrap="square" lIns="91440" tIns="45720" rIns="91440" bIns="45720" numCol="1" spcCol="0" rtlCol="0" fromWordArt="0" anchor="t" anchorCtr="0" forceAA="0" compatLnSpc="1">
            <a:noAutofit/>
          </a:bodyPr>
          <a:lstStyle/>
          <a:p>
            <a:pPr algn="l">
              <a:lnSpc>
                <a:spcPct val="100000"/>
              </a:lnSpc>
              <a:spcAft>
                <a:spcPts val="0"/>
              </a:spcAft>
            </a:pPr>
            <a:r>
              <a:rPr lang="en-US" altLang="zh-CN" sz="1200" kern="100">
                <a:latin typeface="Times New Roman" panose="02020603050405020304"/>
                <a:ea typeface="等线"/>
                <a:cs typeface="Times New Roman" panose="02020603050405020304"/>
                <a:sym typeface="Times New Roman" panose="02020603050405020304"/>
              </a:rPr>
              <a:t>Enabling Factors</a:t>
            </a:r>
            <a:endParaRPr lang="en-US" altLang="zh-CN" sz="1200" kern="100">
              <a:latin typeface="Times New Roman" panose="02020603050405020304"/>
              <a:ea typeface="等线"/>
              <a:cs typeface="Times New Roman" panose="02020603050405020304"/>
              <a:sym typeface="Times New Roman" panose="02020603050405020304"/>
            </a:endParaRPr>
          </a:p>
          <a:p>
            <a:pPr marL="342900" lvl="0" indent="-342900" algn="l">
              <a:lnSpc>
                <a:spcPct val="100000"/>
              </a:lnSpc>
              <a:spcAft>
                <a:spcPts val="0"/>
              </a:spcAft>
              <a:buAutoNum type="arabicParenR"/>
            </a:pPr>
            <a:r>
              <a:rPr lang="en-US" altLang="zh-CN" sz="1200" kern="100">
                <a:latin typeface="Times New Roman" panose="02020603050405020304"/>
                <a:ea typeface="等线"/>
                <a:cs typeface="Times New Roman" panose="02020603050405020304"/>
                <a:sym typeface="Times New Roman" panose="02020603050405020304"/>
              </a:rPr>
              <a:t>Pelayanan Kesehatan</a:t>
            </a:r>
            <a:endParaRPr lang="en-US" altLang="zh-CN" sz="1200" kern="100">
              <a:latin typeface="Times New Roman" panose="02020603050405020304"/>
              <a:ea typeface="等线"/>
              <a:cs typeface="Times New Roman" panose="02020603050405020304"/>
              <a:sym typeface="Times New Roman" panose="02020603050405020304"/>
            </a:endParaRPr>
          </a:p>
          <a:p>
            <a:pPr marL="342900" lvl="0" indent="-342900" algn="l">
              <a:lnSpc>
                <a:spcPct val="100000"/>
              </a:lnSpc>
              <a:spcAft>
                <a:spcPts val="0"/>
              </a:spcAft>
              <a:buAutoNum type="arabicParenR"/>
            </a:pPr>
            <a:r>
              <a:rPr lang="en-US" altLang="zh-CN" sz="1200" kern="100">
                <a:latin typeface="Times New Roman" panose="02020603050405020304"/>
                <a:ea typeface="等线"/>
                <a:cs typeface="Times New Roman" panose="02020603050405020304"/>
                <a:sym typeface="Times New Roman" panose="02020603050405020304"/>
              </a:rPr>
              <a:t>Akses informasi</a:t>
            </a:r>
            <a:endParaRPr lang="en-US" altLang="zh-CN" sz="1200" kern="100">
              <a:latin typeface="Times New Roman" panose="02020603050405020304"/>
              <a:ea typeface="等线"/>
              <a:cs typeface="Times New Roman" panose="02020603050405020304"/>
              <a:sym typeface="Times New Roman" panose="02020603050405020304"/>
            </a:endParaRPr>
          </a:p>
        </p:txBody>
      </p:sp>
      <p:sp>
        <p:nvSpPr>
          <p:cNvPr id="28" name="Text Box 28"/>
          <p:cNvSpPr txBox="1"/>
          <p:nvPr/>
        </p:nvSpPr>
        <p:spPr>
          <a:xfrm>
            <a:off x="1564005" y="3712210"/>
            <a:ext cx="1798320" cy="1647825"/>
          </a:xfrm>
          <a:prstGeom prst="rect">
            <a:avLst/>
          </a:prstGeom>
          <a:solidFill>
            <a:schemeClr val="lt1"/>
          </a:solidFill>
          <a:ln w="6350">
            <a:solidFill>
              <a:prstClr val="black"/>
            </a:solidFill>
          </a:ln>
        </p:spPr>
        <p:txBody>
          <a:bodyPr rot="0" spcFirstLastPara="0" vertOverflow="overflow" horzOverflow="overflow" vert="horz" wrap="square" lIns="91440" tIns="45720" rIns="91440" bIns="45720" numCol="1" spcCol="0" rtlCol="0" fromWordArt="0" anchor="t" anchorCtr="0" forceAA="0" compatLnSpc="1">
            <a:noAutofit/>
          </a:bodyPr>
          <a:lstStyle/>
          <a:p>
            <a:pPr algn="l">
              <a:lnSpc>
                <a:spcPct val="100000"/>
              </a:lnSpc>
              <a:spcAft>
                <a:spcPts val="0"/>
              </a:spcAft>
            </a:pPr>
            <a:r>
              <a:rPr lang="en-US" altLang="zh-CN" sz="1200" kern="100">
                <a:latin typeface="Times New Roman" panose="02020603050405020304"/>
                <a:ea typeface="等线"/>
                <a:cs typeface="Times New Roman" panose="02020603050405020304"/>
                <a:sym typeface="Times New Roman" panose="02020603050405020304"/>
              </a:rPr>
              <a:t>Reiforcing Factors</a:t>
            </a:r>
            <a:endParaRPr lang="en-US" altLang="zh-CN" sz="1200" kern="100">
              <a:latin typeface="Times New Roman" panose="02020603050405020304"/>
              <a:ea typeface="等线"/>
              <a:cs typeface="Times New Roman" panose="02020603050405020304"/>
              <a:sym typeface="Times New Roman" panose="02020603050405020304"/>
            </a:endParaRPr>
          </a:p>
          <a:p>
            <a:pPr marL="342900" lvl="0" indent="-342900" algn="l">
              <a:lnSpc>
                <a:spcPct val="100000"/>
              </a:lnSpc>
              <a:spcAft>
                <a:spcPts val="0"/>
              </a:spcAft>
              <a:buAutoNum type="arabicParenR"/>
            </a:pPr>
            <a:r>
              <a:rPr lang="en-US" altLang="zh-CN" sz="1200" kern="100">
                <a:latin typeface="Times New Roman" panose="02020603050405020304"/>
                <a:ea typeface="等线"/>
                <a:cs typeface="Times New Roman" panose="02020603050405020304"/>
                <a:sym typeface="Times New Roman" panose="02020603050405020304"/>
              </a:rPr>
              <a:t>Kebijakan Permenkes tentang Anemia</a:t>
            </a:r>
            <a:endParaRPr lang="en-US" altLang="zh-CN" sz="1200" kern="100">
              <a:latin typeface="Times New Roman" panose="02020603050405020304"/>
              <a:ea typeface="等线"/>
              <a:cs typeface="Times New Roman" panose="02020603050405020304"/>
              <a:sym typeface="Times New Roman" panose="02020603050405020304"/>
            </a:endParaRPr>
          </a:p>
          <a:p>
            <a:pPr marL="342900" lvl="0" indent="-342900" algn="l">
              <a:lnSpc>
                <a:spcPct val="100000"/>
              </a:lnSpc>
              <a:spcAft>
                <a:spcPts val="0"/>
              </a:spcAft>
              <a:buAutoNum type="arabicParenR"/>
            </a:pPr>
            <a:r>
              <a:rPr lang="en-US" altLang="zh-CN" sz="1200" kern="100">
                <a:latin typeface="Times New Roman" panose="02020603050405020304"/>
                <a:ea typeface="等线"/>
                <a:cs typeface="Times New Roman" panose="02020603050405020304"/>
                <a:sym typeface="Times New Roman" panose="02020603050405020304"/>
              </a:rPr>
              <a:t>Dukungan Suami</a:t>
            </a:r>
            <a:endParaRPr lang="en-US" altLang="zh-CN" sz="1200" kern="100">
              <a:latin typeface="Times New Roman" panose="02020603050405020304"/>
              <a:ea typeface="等线"/>
              <a:cs typeface="Times New Roman" panose="02020603050405020304"/>
              <a:sym typeface="Times New Roman" panose="02020603050405020304"/>
            </a:endParaRPr>
          </a:p>
          <a:p>
            <a:pPr marL="342900" lvl="0" indent="-342900" algn="l">
              <a:lnSpc>
                <a:spcPct val="100000"/>
              </a:lnSpc>
              <a:spcAft>
                <a:spcPts val="0"/>
              </a:spcAft>
              <a:buAutoNum type="arabicParenR"/>
            </a:pPr>
            <a:r>
              <a:rPr lang="en-US" altLang="zh-CN" sz="1200" kern="100">
                <a:latin typeface="Times New Roman" panose="02020603050405020304"/>
                <a:ea typeface="等线"/>
                <a:cs typeface="Times New Roman" panose="02020603050405020304"/>
                <a:sym typeface="Times New Roman" panose="02020603050405020304"/>
              </a:rPr>
              <a:t>Lingkungan Sosial</a:t>
            </a:r>
            <a:endParaRPr lang="en-US" altLang="zh-CN" sz="1200" kern="100">
              <a:latin typeface="Times New Roman" panose="02020603050405020304"/>
              <a:ea typeface="等线"/>
              <a:cs typeface="Times New Roman" panose="02020603050405020304"/>
              <a:sym typeface="Times New Roman" panose="02020603050405020304"/>
            </a:endParaRPr>
          </a:p>
          <a:p>
            <a:pPr marL="342900" lvl="0" indent="-342900" algn="l">
              <a:lnSpc>
                <a:spcPct val="100000"/>
              </a:lnSpc>
              <a:spcAft>
                <a:spcPts val="0"/>
              </a:spcAft>
              <a:buAutoNum type="arabicParenR"/>
            </a:pPr>
            <a:r>
              <a:rPr lang="en-US" altLang="zh-CN" sz="1200" kern="100">
                <a:latin typeface="Times New Roman" panose="02020603050405020304"/>
                <a:ea typeface="等线"/>
                <a:cs typeface="Times New Roman" panose="02020603050405020304"/>
                <a:sym typeface="Times New Roman" panose="02020603050405020304"/>
              </a:rPr>
              <a:t>Edukasi dengan media</a:t>
            </a:r>
            <a:endParaRPr lang="en-US" altLang="zh-CN" sz="1200" kern="100">
              <a:latin typeface="Times New Roman" panose="02020603050405020304"/>
              <a:ea typeface="等线"/>
              <a:cs typeface="Times New Roman" panose="02020603050405020304"/>
              <a:sym typeface="Times New Roman" panose="02020603050405020304"/>
            </a:endParaRPr>
          </a:p>
        </p:txBody>
      </p:sp>
      <p:cxnSp>
        <p:nvCxnSpPr>
          <p:cNvPr id="32" name="Straight Connector 32"/>
          <p:cNvCxnSpPr/>
          <p:nvPr/>
        </p:nvCxnSpPr>
        <p:spPr>
          <a:xfrm>
            <a:off x="3352483" y="5006023"/>
            <a:ext cx="571500" cy="0"/>
          </a:xfrm>
          <a:prstGeom prst="line">
            <a:avLst/>
          </a:prstGeom>
        </p:spPr>
        <p:style>
          <a:lnRef idx="1">
            <a:schemeClr val="dk1"/>
          </a:lnRef>
          <a:fillRef idx="0">
            <a:schemeClr val="dk1"/>
          </a:fillRef>
          <a:effectRef idx="0">
            <a:schemeClr val="dk1"/>
          </a:effectRef>
          <a:fontRef idx="minor">
            <a:schemeClr val="tx1"/>
          </a:fontRef>
        </p:style>
      </p:cxnSp>
      <p:cxnSp>
        <p:nvCxnSpPr>
          <p:cNvPr id="33" name="Straight Connector 33"/>
          <p:cNvCxnSpPr/>
          <p:nvPr/>
        </p:nvCxnSpPr>
        <p:spPr>
          <a:xfrm flipH="1" flipV="1">
            <a:off x="3934778" y="1916748"/>
            <a:ext cx="0" cy="3089275"/>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Connector 13"/>
          <p:cNvCxnSpPr/>
          <p:nvPr/>
        </p:nvCxnSpPr>
        <p:spPr>
          <a:xfrm flipV="1">
            <a:off x="3391853" y="1925003"/>
            <a:ext cx="563245" cy="0"/>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Arrow Connector 17"/>
          <p:cNvCxnSpPr/>
          <p:nvPr/>
        </p:nvCxnSpPr>
        <p:spPr>
          <a:xfrm flipH="1">
            <a:off x="6095683" y="3962083"/>
            <a:ext cx="9525" cy="9906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 name="Straight Arrow Connector 9"/>
          <p:cNvCxnSpPr/>
          <p:nvPr/>
        </p:nvCxnSpPr>
        <p:spPr>
          <a:xfrm>
            <a:off x="3967163" y="3276600"/>
            <a:ext cx="120967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4" name="Text Box 34"/>
          <p:cNvSpPr txBox="1"/>
          <p:nvPr/>
        </p:nvSpPr>
        <p:spPr>
          <a:xfrm>
            <a:off x="5264150" y="2573655"/>
            <a:ext cx="1803400" cy="1369695"/>
          </a:xfrm>
          <a:prstGeom prst="rect">
            <a:avLst/>
          </a:prstGeom>
          <a:solidFill>
            <a:schemeClr val="lt1"/>
          </a:solidFill>
          <a:ln w="6350">
            <a:solidFill>
              <a:prstClr val="black"/>
            </a:solidFill>
          </a:ln>
        </p:spPr>
        <p:txBody>
          <a:bodyPr rot="0" spcFirstLastPara="0" vertOverflow="overflow" horzOverflow="overflow" vert="horz" wrap="square" lIns="91440" tIns="45720" rIns="91440" bIns="45720" numCol="1" spcCol="0" rtlCol="0" fromWordArt="0" anchor="t" anchorCtr="0" forceAA="0" compatLnSpc="1">
            <a:noAutofit/>
          </a:bodyPr>
          <a:lstStyle/>
          <a:p>
            <a:pPr algn="l">
              <a:lnSpc>
                <a:spcPct val="100000"/>
              </a:lnSpc>
              <a:spcAft>
                <a:spcPts val="0"/>
              </a:spcAft>
            </a:pPr>
            <a:r>
              <a:rPr lang="en-US" altLang="zh-CN" sz="1200" kern="100">
                <a:latin typeface="Times New Roman" panose="02020603050405020304"/>
                <a:ea typeface="等线"/>
                <a:cs typeface="Times New Roman" panose="02020603050405020304"/>
                <a:sym typeface="Times New Roman" panose="02020603050405020304"/>
              </a:rPr>
              <a:t>Perilaku</a:t>
            </a:r>
            <a:endParaRPr lang="en-US" altLang="zh-CN" sz="1200" kern="100">
              <a:latin typeface="Times New Roman" panose="02020603050405020304"/>
              <a:ea typeface="等线"/>
              <a:cs typeface="Times New Roman" panose="02020603050405020304"/>
              <a:sym typeface="Times New Roman" panose="02020603050405020304"/>
            </a:endParaRPr>
          </a:p>
          <a:p>
            <a:pPr marL="342900" lvl="0" indent="-342900" algn="l">
              <a:lnSpc>
                <a:spcPct val="100000"/>
              </a:lnSpc>
              <a:spcAft>
                <a:spcPts val="0"/>
              </a:spcAft>
              <a:buAutoNum type="arabicParenR"/>
            </a:pPr>
            <a:r>
              <a:rPr lang="en-US" altLang="zh-CN" sz="1200" kern="100">
                <a:latin typeface="Times New Roman" panose="02020603050405020304"/>
                <a:ea typeface="等线"/>
                <a:cs typeface="Times New Roman" panose="02020603050405020304"/>
                <a:sym typeface="Times New Roman" panose="02020603050405020304"/>
              </a:rPr>
              <a:t>Konsumsi Tablet Tambah Darah</a:t>
            </a:r>
            <a:endParaRPr lang="en-US" altLang="zh-CN" sz="1200" kern="100">
              <a:latin typeface="Times New Roman" panose="02020603050405020304"/>
              <a:ea typeface="等线"/>
              <a:cs typeface="Times New Roman" panose="02020603050405020304"/>
              <a:sym typeface="Times New Roman" panose="02020603050405020304"/>
            </a:endParaRPr>
          </a:p>
          <a:p>
            <a:pPr marL="342900" lvl="0" indent="-342900" algn="l">
              <a:lnSpc>
                <a:spcPct val="100000"/>
              </a:lnSpc>
              <a:spcAft>
                <a:spcPts val="0"/>
              </a:spcAft>
              <a:buAutoNum type="arabicParenR"/>
            </a:pPr>
            <a:r>
              <a:rPr lang="en-US" altLang="zh-CN" sz="1200" kern="100">
                <a:latin typeface="Times New Roman" panose="02020603050405020304"/>
                <a:ea typeface="等线"/>
                <a:cs typeface="Times New Roman" panose="02020603050405020304"/>
                <a:sym typeface="Times New Roman" panose="02020603050405020304"/>
              </a:rPr>
              <a:t>Asupan Gizi</a:t>
            </a:r>
            <a:endParaRPr lang="en-US" altLang="zh-CN" sz="1200" kern="100">
              <a:latin typeface="Times New Roman" panose="02020603050405020304"/>
              <a:ea typeface="等线"/>
              <a:cs typeface="Times New Roman" panose="02020603050405020304"/>
              <a:sym typeface="Times New Roman" panose="02020603050405020304"/>
            </a:endParaRPr>
          </a:p>
          <a:p>
            <a:pPr marL="342900" lvl="0" indent="-342900" algn="l">
              <a:lnSpc>
                <a:spcPct val="100000"/>
              </a:lnSpc>
              <a:spcAft>
                <a:spcPts val="0"/>
              </a:spcAft>
              <a:buAutoNum type="arabicParenR"/>
            </a:pPr>
            <a:r>
              <a:rPr lang="en-US" altLang="zh-CN" sz="1200" kern="100">
                <a:latin typeface="Times New Roman" panose="02020603050405020304"/>
                <a:ea typeface="等线"/>
                <a:cs typeface="Times New Roman" panose="02020603050405020304"/>
                <a:sym typeface="Times New Roman" panose="02020603050405020304"/>
              </a:rPr>
              <a:t>Kunjungan </a:t>
            </a:r>
            <a:r>
              <a:rPr lang="en-US" altLang="zh-CN" sz="1200" i="1" kern="100">
                <a:latin typeface="Times New Roman" panose="02020603050405020304"/>
                <a:ea typeface="等线"/>
                <a:cs typeface="Times New Roman" panose="02020603050405020304"/>
                <a:sym typeface="Times New Roman" panose="02020603050405020304"/>
              </a:rPr>
              <a:t>Antenatal Care</a:t>
            </a:r>
            <a:endParaRPr lang="en-US" altLang="zh-CN" sz="1200" kern="100">
              <a:latin typeface="Times New Roman" panose="02020603050405020304"/>
              <a:ea typeface="等线"/>
              <a:cs typeface="Times New Roman" panose="02020603050405020304"/>
              <a:sym typeface="Times New Roman" panose="02020603050405020304"/>
            </a:endParaRPr>
          </a:p>
        </p:txBody>
      </p:sp>
      <p:sp>
        <p:nvSpPr>
          <p:cNvPr id="8" name="Text Box 36"/>
          <p:cNvSpPr txBox="1"/>
          <p:nvPr/>
        </p:nvSpPr>
        <p:spPr>
          <a:xfrm>
            <a:off x="5173345" y="4953000"/>
            <a:ext cx="1928495" cy="345440"/>
          </a:xfrm>
          <a:prstGeom prst="rect">
            <a:avLst/>
          </a:prstGeom>
          <a:solidFill>
            <a:schemeClr val="lt1"/>
          </a:solidFill>
          <a:ln w="6350">
            <a:solidFill>
              <a:prstClr val="black"/>
            </a:solidFill>
          </a:ln>
        </p:spPr>
        <p:txBody>
          <a:bodyPr rot="0" spcFirstLastPara="0" vertOverflow="overflow" horzOverflow="overflow" vert="horz" wrap="square" lIns="91440" tIns="45720" rIns="91440" bIns="45720" numCol="1" spcCol="0" rtlCol="0" fromWordArt="0" anchor="t" anchorCtr="0" forceAA="0" compatLnSpc="1">
            <a:noAutofit/>
          </a:bodyPr>
          <a:lstStyle/>
          <a:p>
            <a:pPr algn="ctr">
              <a:lnSpc>
                <a:spcPct val="100000"/>
              </a:lnSpc>
              <a:spcAft>
                <a:spcPts val="0"/>
              </a:spcAft>
            </a:pPr>
            <a:r>
              <a:rPr lang="en-US" altLang="zh-CN" sz="1200" kern="100">
                <a:latin typeface="Times New Roman" panose="02020603050405020304"/>
                <a:ea typeface="等线"/>
                <a:cs typeface="Times New Roman" panose="02020603050405020304"/>
                <a:sym typeface="Times New Roman" panose="02020603050405020304"/>
              </a:rPr>
              <a:t>Anemia Pada Ibu Hamil</a:t>
            </a:r>
            <a:endParaRPr lang="en-US" altLang="zh-CN" sz="1200" kern="100">
              <a:latin typeface="Times New Roman" panose="02020603050405020304"/>
              <a:ea typeface="等线"/>
              <a:cs typeface="Times New Roman" panose="02020603050405020304"/>
              <a:sym typeface="Times New Roman" panose="02020603050405020304"/>
            </a:endParaRPr>
          </a:p>
        </p:txBody>
      </p:sp>
      <p:sp>
        <p:nvSpPr>
          <p:cNvPr id="10" name="Text Box 9"/>
          <p:cNvSpPr txBox="1"/>
          <p:nvPr/>
        </p:nvSpPr>
        <p:spPr>
          <a:xfrm>
            <a:off x="1034415" y="5589270"/>
            <a:ext cx="7118985" cy="460375"/>
          </a:xfrm>
          <a:prstGeom prst="rect">
            <a:avLst/>
          </a:prstGeom>
          <a:noFill/>
        </p:spPr>
        <p:txBody>
          <a:bodyPr wrap="square" rtlCol="0">
            <a:spAutoFit/>
          </a:bodyPr>
          <a:p>
            <a:pPr algn="ctr"/>
            <a:r>
              <a:rPr lang="en-US" sz="1200" b="1"/>
              <a:t>Modifikasi Teori Lawrence Green (2012), Soekidjo Notoatmodjo (2014), Padila (2014), Munawaroh dkk (2019), Purwatiningtyas dan Prameswari (2017), Fernandes dkk (2017), Permenkes No. 97 (2014)</a:t>
            </a:r>
            <a:endParaRPr lang="en-US" sz="1200" b="1"/>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b="1"/>
              <a:t>KERANGKA KONSEP</a:t>
            </a:r>
            <a:endParaRPr lang="en-US" b="1"/>
          </a:p>
        </p:txBody>
      </p:sp>
      <p:sp>
        <p:nvSpPr>
          <p:cNvPr id="24" name="Text Box 24"/>
          <p:cNvSpPr txBox="1"/>
          <p:nvPr/>
        </p:nvSpPr>
        <p:spPr>
          <a:xfrm>
            <a:off x="840740" y="2438400"/>
            <a:ext cx="3785870" cy="2162175"/>
          </a:xfrm>
          <a:prstGeom prst="rect">
            <a:avLst/>
          </a:prstGeom>
          <a:solidFill>
            <a:schemeClr val="lt1"/>
          </a:solidFill>
          <a:ln w="6350">
            <a:solidFill>
              <a:prstClr val="black"/>
            </a:solidFill>
          </a:ln>
        </p:spPr>
        <p:txBody>
          <a:bodyPr rot="0" spcFirstLastPara="0" vertOverflow="overflow" horzOverflow="overflow" vert="horz" wrap="square" lIns="91440" tIns="45720" rIns="91440" bIns="45720" numCol="1" spcCol="0" rtlCol="0" fromWordArt="0" anchor="t" anchorCtr="0" forceAA="0" compatLnSpc="1">
            <a:noAutofit/>
          </a:bodyPr>
          <a:lstStyle/>
          <a:p>
            <a:pPr marL="274955" indent="-274955" algn="just">
              <a:lnSpc>
                <a:spcPct val="100000"/>
              </a:lnSpc>
              <a:spcAft>
                <a:spcPts val="0"/>
              </a:spcAft>
              <a:buFont typeface="+mj-lt"/>
              <a:buAutoNum type="alphaLcPeriod"/>
            </a:pPr>
            <a:r>
              <a:rPr lang="en-US" altLang="zh-CN" sz="1600" kern="100">
                <a:latin typeface="Times New Roman" panose="02020603050405020304"/>
                <a:ea typeface="等线"/>
                <a:cs typeface="Times New Roman" panose="02020603050405020304"/>
                <a:sym typeface="Times New Roman" panose="02020603050405020304"/>
              </a:rPr>
              <a:t>Karakteristik Ibu Hamil</a:t>
            </a:r>
            <a:endParaRPr lang="en-US" altLang="zh-CN" sz="1600" kern="100">
              <a:latin typeface="Times New Roman" panose="02020603050405020304"/>
              <a:ea typeface="等线"/>
              <a:cs typeface="Times New Roman" panose="02020603050405020304"/>
              <a:sym typeface="Times New Roman" panose="02020603050405020304"/>
            </a:endParaRPr>
          </a:p>
          <a:p>
            <a:pPr marL="606425" lvl="0" indent="-301625" algn="just" defTabSz="914400">
              <a:lnSpc>
                <a:spcPct val="100000"/>
              </a:lnSpc>
              <a:spcAft>
                <a:spcPts val="0"/>
              </a:spcAft>
              <a:buFont typeface="+mj-lt"/>
              <a:buAutoNum type="alphaLcParenR"/>
            </a:pPr>
            <a:r>
              <a:rPr lang="en-US" altLang="zh-CN" sz="1600" kern="100">
                <a:latin typeface="Times New Roman" panose="02020603050405020304"/>
                <a:ea typeface="等线"/>
                <a:cs typeface="Times New Roman" panose="02020603050405020304"/>
                <a:sym typeface="Times New Roman" panose="02020603050405020304"/>
              </a:rPr>
              <a:t>Usia</a:t>
            </a:r>
            <a:endParaRPr lang="en-US" altLang="zh-CN" sz="1600" kern="100">
              <a:latin typeface="Times New Roman" panose="02020603050405020304"/>
              <a:ea typeface="等线"/>
              <a:cs typeface="Times New Roman" panose="02020603050405020304"/>
              <a:sym typeface="Times New Roman" panose="02020603050405020304"/>
            </a:endParaRPr>
          </a:p>
          <a:p>
            <a:pPr marL="606425" lvl="0" indent="-301625" algn="just" defTabSz="914400">
              <a:lnSpc>
                <a:spcPct val="100000"/>
              </a:lnSpc>
              <a:spcAft>
                <a:spcPts val="0"/>
              </a:spcAft>
              <a:buFont typeface="+mj-lt"/>
              <a:buAutoNum type="alphaLcParenR"/>
            </a:pPr>
            <a:r>
              <a:rPr lang="en-US" altLang="zh-CN" sz="1600" kern="100">
                <a:latin typeface="Times New Roman" panose="02020603050405020304"/>
                <a:ea typeface="等线"/>
                <a:cs typeface="Times New Roman" panose="02020603050405020304"/>
                <a:sym typeface="Times New Roman" panose="02020603050405020304"/>
              </a:rPr>
              <a:t>Pendidikan</a:t>
            </a:r>
            <a:endParaRPr lang="en-US" altLang="zh-CN" sz="1600" kern="100">
              <a:latin typeface="Times New Roman" panose="02020603050405020304"/>
              <a:ea typeface="等线"/>
              <a:cs typeface="Times New Roman" panose="02020603050405020304"/>
              <a:sym typeface="Times New Roman" panose="02020603050405020304"/>
            </a:endParaRPr>
          </a:p>
          <a:p>
            <a:pPr marL="606425" lvl="0" indent="-301625" algn="just" defTabSz="914400">
              <a:lnSpc>
                <a:spcPct val="100000"/>
              </a:lnSpc>
              <a:spcAft>
                <a:spcPts val="0"/>
              </a:spcAft>
              <a:buFont typeface="+mj-lt"/>
              <a:buAutoNum type="alphaLcParenR"/>
            </a:pPr>
            <a:r>
              <a:rPr lang="en-US" altLang="zh-CN" sz="1600" kern="100">
                <a:latin typeface="Times New Roman" panose="02020603050405020304"/>
                <a:ea typeface="等线"/>
                <a:cs typeface="Times New Roman" panose="02020603050405020304"/>
                <a:sym typeface="Times New Roman" panose="02020603050405020304"/>
              </a:rPr>
              <a:t>Pekerjaan</a:t>
            </a:r>
            <a:endParaRPr lang="en-US" altLang="zh-CN" sz="1600" kern="100">
              <a:latin typeface="Times New Roman" panose="02020603050405020304"/>
              <a:ea typeface="等线"/>
              <a:cs typeface="Times New Roman" panose="02020603050405020304"/>
              <a:sym typeface="Times New Roman" panose="02020603050405020304"/>
            </a:endParaRPr>
          </a:p>
          <a:p>
            <a:pPr marL="260350" indent="-260350" algn="just">
              <a:lnSpc>
                <a:spcPct val="100000"/>
              </a:lnSpc>
              <a:spcAft>
                <a:spcPts val="0"/>
              </a:spcAft>
              <a:buFont typeface="+mj-lt"/>
              <a:buAutoNum type="alphaLcPeriod" startAt="2"/>
            </a:pPr>
            <a:r>
              <a:rPr lang="en-US" altLang="zh-CN" sz="1600" kern="100">
                <a:latin typeface="Times New Roman" panose="02020603050405020304"/>
                <a:ea typeface="等线"/>
                <a:cs typeface="Times New Roman" panose="02020603050405020304"/>
                <a:sym typeface="Times New Roman" panose="02020603050405020304"/>
              </a:rPr>
              <a:t>Pengetahuan ibu tentang Anemia</a:t>
            </a:r>
            <a:endParaRPr lang="en-US" altLang="zh-CN" sz="1600" kern="100">
              <a:latin typeface="Times New Roman" panose="02020603050405020304"/>
              <a:ea typeface="等线"/>
              <a:cs typeface="Times New Roman" panose="02020603050405020304"/>
              <a:sym typeface="Times New Roman" panose="02020603050405020304"/>
            </a:endParaRPr>
          </a:p>
          <a:p>
            <a:pPr marL="260350" indent="-260350" algn="just">
              <a:lnSpc>
                <a:spcPct val="100000"/>
              </a:lnSpc>
              <a:spcAft>
                <a:spcPts val="0"/>
              </a:spcAft>
              <a:buFont typeface="+mj-lt"/>
              <a:buAutoNum type="alphaLcPeriod" startAt="2"/>
            </a:pPr>
            <a:r>
              <a:rPr lang="en-US" altLang="zh-CN" sz="1600" kern="100">
                <a:latin typeface="Times New Roman" panose="02020603050405020304"/>
                <a:ea typeface="等线"/>
                <a:cs typeface="Times New Roman" panose="02020603050405020304"/>
                <a:sym typeface="Times New Roman" panose="02020603050405020304"/>
              </a:rPr>
              <a:t>Paritas</a:t>
            </a:r>
            <a:endParaRPr lang="en-US" altLang="zh-CN" sz="1600" kern="100">
              <a:latin typeface="Times New Roman" panose="02020603050405020304"/>
              <a:ea typeface="等线"/>
              <a:cs typeface="Times New Roman" panose="02020603050405020304"/>
              <a:sym typeface="Times New Roman" panose="02020603050405020304"/>
            </a:endParaRPr>
          </a:p>
          <a:p>
            <a:pPr marL="260350" indent="-260350" algn="just">
              <a:lnSpc>
                <a:spcPct val="100000"/>
              </a:lnSpc>
              <a:spcAft>
                <a:spcPts val="0"/>
              </a:spcAft>
              <a:buFont typeface="+mj-lt"/>
              <a:buAutoNum type="alphaLcPeriod" startAt="2"/>
            </a:pPr>
            <a:r>
              <a:rPr lang="en-US" altLang="zh-CN" sz="1600" kern="100">
                <a:latin typeface="Times New Roman" panose="02020603050405020304"/>
                <a:ea typeface="等线"/>
                <a:cs typeface="Times New Roman" panose="02020603050405020304"/>
                <a:sym typeface="Times New Roman" panose="02020603050405020304"/>
              </a:rPr>
              <a:t>Status Gizi / LILA</a:t>
            </a:r>
            <a:endParaRPr lang="en-US" altLang="zh-CN" sz="1600" kern="100">
              <a:latin typeface="Times New Roman" panose="02020603050405020304"/>
              <a:ea typeface="等线"/>
              <a:cs typeface="Times New Roman" panose="02020603050405020304"/>
              <a:sym typeface="Times New Roman" panose="02020603050405020304"/>
            </a:endParaRPr>
          </a:p>
          <a:p>
            <a:pPr marL="260350" indent="-260350" algn="just">
              <a:lnSpc>
                <a:spcPct val="100000"/>
              </a:lnSpc>
              <a:spcAft>
                <a:spcPts val="0"/>
              </a:spcAft>
              <a:buFont typeface="+mj-lt"/>
              <a:buAutoNum type="alphaLcPeriod" startAt="2"/>
            </a:pPr>
            <a:r>
              <a:rPr lang="en-US" altLang="zh-CN" sz="1600" kern="100">
                <a:latin typeface="Times New Roman" panose="02020603050405020304"/>
                <a:ea typeface="等线"/>
                <a:cs typeface="Times New Roman" panose="02020603050405020304"/>
                <a:sym typeface="Times New Roman" panose="02020603050405020304"/>
              </a:rPr>
              <a:t>Kepatuhan konsumsi Tablet Fe </a:t>
            </a:r>
            <a:endParaRPr lang="en-US" altLang="zh-CN" sz="1600" kern="100">
              <a:latin typeface="Times New Roman" panose="02020603050405020304"/>
              <a:ea typeface="等线"/>
              <a:cs typeface="Times New Roman" panose="02020603050405020304"/>
              <a:sym typeface="Times New Roman" panose="02020603050405020304"/>
            </a:endParaRPr>
          </a:p>
          <a:p>
            <a:pPr algn="just">
              <a:lnSpc>
                <a:spcPct val="100000"/>
              </a:lnSpc>
              <a:spcAft>
                <a:spcPts val="0"/>
              </a:spcAft>
            </a:pPr>
            <a:r>
              <a:rPr lang="en-US" altLang="zh-CN" sz="1600" kern="100">
                <a:latin typeface="Times New Roman" panose="02020603050405020304"/>
                <a:ea typeface="等线"/>
                <a:cs typeface="Times New Roman" panose="02020603050405020304"/>
                <a:sym typeface="Times New Roman" panose="02020603050405020304"/>
              </a:rPr>
              <a:t> </a:t>
            </a:r>
            <a:endParaRPr lang="en-US" altLang="zh-CN" sz="1600" kern="100">
              <a:latin typeface="Times New Roman" panose="02020603050405020304"/>
              <a:ea typeface="等线"/>
              <a:cs typeface="Times New Roman" panose="02020603050405020304"/>
              <a:sym typeface="Times New Roman" panose="02020603050405020304"/>
            </a:endParaRPr>
          </a:p>
        </p:txBody>
      </p:sp>
      <p:sp>
        <p:nvSpPr>
          <p:cNvPr id="19" name="Text Box 19"/>
          <p:cNvSpPr txBox="1"/>
          <p:nvPr/>
        </p:nvSpPr>
        <p:spPr>
          <a:xfrm>
            <a:off x="5636895" y="3107690"/>
            <a:ext cx="2421255" cy="770255"/>
          </a:xfrm>
          <a:prstGeom prst="rect">
            <a:avLst/>
          </a:prstGeom>
          <a:solidFill>
            <a:schemeClr val="lt1"/>
          </a:solidFill>
          <a:ln w="6350">
            <a:solidFill>
              <a:prstClr val="black"/>
            </a:solidFill>
          </a:ln>
        </p:spPr>
        <p:txBody>
          <a:bodyPr rot="0" spcFirstLastPara="0" vertOverflow="overflow" horzOverflow="overflow" vert="horz" wrap="square" lIns="91440" tIns="45720" rIns="91440" bIns="45720" numCol="1" spcCol="0" rtlCol="0" fromWordArt="0" anchor="ctr" anchorCtr="0" forceAA="0" compatLnSpc="1">
            <a:noAutofit/>
          </a:bodyPr>
          <a:lstStyle/>
          <a:p>
            <a:pPr algn="ctr">
              <a:lnSpc>
                <a:spcPct val="100000"/>
              </a:lnSpc>
              <a:spcAft>
                <a:spcPts val="800"/>
              </a:spcAft>
            </a:pPr>
            <a:r>
              <a:rPr lang="en-US" altLang="zh-CN" sz="1600" b="1" kern="100">
                <a:latin typeface="Times New Roman" panose="02020603050405020304"/>
                <a:ea typeface="等线"/>
                <a:cs typeface="Times New Roman" panose="02020603050405020304"/>
                <a:sym typeface="Times New Roman" panose="02020603050405020304"/>
              </a:rPr>
              <a:t>Kejadian Anemia Pada Ibu Hamil Trimester II dan III</a:t>
            </a:r>
            <a:endParaRPr lang="en-US" altLang="zh-CN" sz="1600" b="1" kern="100">
              <a:latin typeface="Times New Roman" panose="02020603050405020304"/>
              <a:ea typeface="等线"/>
              <a:cs typeface="Times New Roman" panose="02020603050405020304"/>
              <a:sym typeface="Times New Roman" panose="02020603050405020304"/>
            </a:endParaRPr>
          </a:p>
        </p:txBody>
      </p:sp>
      <p:cxnSp>
        <p:nvCxnSpPr>
          <p:cNvPr id="16" name="Straight Arrow Connector 16"/>
          <p:cNvCxnSpPr/>
          <p:nvPr/>
        </p:nvCxnSpPr>
        <p:spPr>
          <a:xfrm>
            <a:off x="4607878" y="3514725"/>
            <a:ext cx="1028700" cy="952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9707</Words>
  <Application>WPS Presentation</Application>
  <PresentationFormat>On-screen Show (4:3)</PresentationFormat>
  <Paragraphs>613</Paragraphs>
  <Slides>18</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18</vt:i4>
      </vt:variant>
    </vt:vector>
  </HeadingPairs>
  <TitlesOfParts>
    <vt:vector size="28" baseType="lpstr">
      <vt:lpstr>Arial</vt:lpstr>
      <vt:lpstr>SimSun</vt:lpstr>
      <vt:lpstr>Wingdings</vt:lpstr>
      <vt:lpstr>Times New Roman</vt:lpstr>
      <vt:lpstr>等线</vt:lpstr>
      <vt:lpstr>Times New Roman</vt:lpstr>
      <vt:lpstr>Calibri</vt:lpstr>
      <vt:lpstr>Microsoft YaHei</vt:lpstr>
      <vt:lpstr>Arial Unicode MS</vt:lpstr>
      <vt:lpstr>Office Theme</vt:lpstr>
      <vt:lpstr>FAKTOR PREDISPOSISI YANG BERHUBUNGAN DENGAN ANEMIA PADA IBU HAMIL TRIMESTER II DAN III DI PUSKESMAS KECAMATAN MAKASAR</vt:lpstr>
      <vt:lpstr>Pendahuluan</vt:lpstr>
      <vt:lpstr>Pendahuluan</vt:lpstr>
      <vt:lpstr>Pendahuluan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Analisis Univariat</vt:lpstr>
      <vt:lpstr>Analisis Bivariat</vt:lpstr>
      <vt:lpstr>Analisis Bivariat</vt:lpstr>
      <vt:lpstr>Analisis bivariat</vt:lpstr>
      <vt:lpstr>Kesimpulan dan saran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FAKTOR PREDISPOSISI YANG BERHUBUNGAN DENGAN ANEMIA PADA IBU HAMIL TRIMESTER II DAN III DI PUSKESMAS KECAMATAN MAKASAR</dc:title>
  <dc:creator>ismail - [2010]</dc:creator>
  <cp:lastModifiedBy>Anton Feriono</cp:lastModifiedBy>
  <cp:revision>14</cp:revision>
  <dcterms:created xsi:type="dcterms:W3CDTF">2022-10-27T08:54:00Z</dcterms:created>
  <dcterms:modified xsi:type="dcterms:W3CDTF">2022-10-27T18:04:40Z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DEFB3C38BB37468E846E5B3B1624021A</vt:lpwstr>
  </property>
  <property fmtid="{D5CDD505-2E9C-101B-9397-08002B2CF9AE}" pid="3" name="KSOProductBuildVer">
    <vt:lpwstr>1033-11.2.0.11341</vt:lpwstr>
  </property>
</Properties>
</file>